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53"/>
  </p:notesMasterIdLst>
  <p:sldIdLst>
    <p:sldId id="256" r:id="rId2"/>
    <p:sldId id="325" r:id="rId3"/>
    <p:sldId id="342" r:id="rId4"/>
    <p:sldId id="343" r:id="rId5"/>
    <p:sldId id="344" r:id="rId6"/>
    <p:sldId id="258" r:id="rId7"/>
    <p:sldId id="332" r:id="rId8"/>
    <p:sldId id="327" r:id="rId9"/>
    <p:sldId id="328" r:id="rId10"/>
    <p:sldId id="329" r:id="rId11"/>
    <p:sldId id="330" r:id="rId12"/>
    <p:sldId id="331" r:id="rId13"/>
    <p:sldId id="261" r:id="rId14"/>
    <p:sldId id="306" r:id="rId15"/>
    <p:sldId id="259" r:id="rId16"/>
    <p:sldId id="260" r:id="rId17"/>
    <p:sldId id="262" r:id="rId18"/>
    <p:sldId id="263" r:id="rId19"/>
    <p:sldId id="320" r:id="rId20"/>
    <p:sldId id="309" r:id="rId21"/>
    <p:sldId id="308" r:id="rId22"/>
    <p:sldId id="333" r:id="rId23"/>
    <p:sldId id="334" r:id="rId24"/>
    <p:sldId id="335" r:id="rId25"/>
    <p:sldId id="336" r:id="rId26"/>
    <p:sldId id="337" r:id="rId27"/>
    <p:sldId id="338" r:id="rId28"/>
    <p:sldId id="339" r:id="rId29"/>
    <p:sldId id="310" r:id="rId30"/>
    <p:sldId id="311" r:id="rId31"/>
    <p:sldId id="268" r:id="rId32"/>
    <p:sldId id="316" r:id="rId33"/>
    <p:sldId id="270" r:id="rId34"/>
    <p:sldId id="319" r:id="rId35"/>
    <p:sldId id="318" r:id="rId36"/>
    <p:sldId id="312" r:id="rId37"/>
    <p:sldId id="317" r:id="rId38"/>
    <p:sldId id="314" r:id="rId39"/>
    <p:sldId id="315" r:id="rId40"/>
    <p:sldId id="271" r:id="rId41"/>
    <p:sldId id="272" r:id="rId42"/>
    <p:sldId id="278" r:id="rId43"/>
    <p:sldId id="273" r:id="rId44"/>
    <p:sldId id="340" r:id="rId45"/>
    <p:sldId id="274" r:id="rId46"/>
    <p:sldId id="275" r:id="rId47"/>
    <p:sldId id="322" r:id="rId48"/>
    <p:sldId id="346" r:id="rId49"/>
    <p:sldId id="345" r:id="rId50"/>
    <p:sldId id="282" r:id="rId51"/>
    <p:sldId id="284" r:id="rId52"/>
  </p:sldIdLst>
  <p:sldSz cx="9144000" cy="5143500" type="screen16x9"/>
  <p:notesSz cx="6858000" cy="9144000"/>
  <p:embeddedFontLst>
    <p:embeddedFont>
      <p:font typeface="Cambria Math" panose="02040503050406030204" pitchFamily="18" charset="0"/>
      <p:regular r:id="rId54"/>
    </p:embeddedFont>
    <p:embeddedFont>
      <p:font typeface="Bebas Neue" panose="020B0604020202020204" charset="0"/>
      <p:regular r:id="rId55"/>
    </p:embeddedFont>
    <p:embeddedFont>
      <p:font typeface="Righteous" panose="020B060402020202020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730"/>
    <a:srgbClr val="4A7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97FC8F-15A4-4B7D-B07F-4AA0283E29EF}">
  <a:tblStyle styleId="{FE97FC8F-15A4-4B7D-B07F-4AA0283E29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89" autoAdjust="0"/>
  </p:normalViewPr>
  <p:slideViewPr>
    <p:cSldViewPr snapToGrid="0">
      <p:cViewPr varScale="1">
        <p:scale>
          <a:sx n="76" d="100"/>
          <a:sy n="76" d="100"/>
        </p:scale>
        <p:origin x="12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148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541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500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f0370779cf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f0370779c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f26c6b1b8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f26c6b1b8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0370779cf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f0370779c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970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313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471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56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540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804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400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462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092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721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485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2779dbbd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f2779dbbd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215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2779dbbd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2779dbbd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402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201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2779dbbd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2779dbbd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2779dbbd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f2779dbbd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a:r>
            <a:r>
              <a:rPr lang="en-US" sz="1100" b="0" dirty="0" smtClean="0">
                <a:latin typeface="Spartan"/>
              </a:rPr>
              <a:t>Data imported and stored in pandas </a:t>
            </a:r>
            <a:r>
              <a:rPr lang="en-US" sz="1100" b="0" dirty="0" err="1" smtClean="0">
                <a:latin typeface="Spartan"/>
              </a:rPr>
              <a:t>DataFrame</a:t>
            </a:r>
            <a:endParaRPr lang="en-US" sz="1100" b="0" dirty="0" smtClean="0">
              <a:latin typeface="Spart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 </a:t>
            </a:r>
            <a:r>
              <a:rPr lang="en-US" sz="1100" b="0" dirty="0" smtClean="0">
                <a:latin typeface="Spartan"/>
              </a:rPr>
              <a:t>Data cleaning and formatting done with the help of data visualization and Descriptive stats.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t>
            </a:r>
            <a:r>
              <a:rPr lang="en-US" sz="1100" b="0" dirty="0" smtClean="0">
                <a:latin typeface="Spartan"/>
              </a:rPr>
              <a:t>The null values were filled with the average values of the matching year, month and weekday for the same hours from the rest of the data.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83176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293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693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747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627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532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162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f58d6fef3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f58d6fef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356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2779dbbd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2779dbbd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2779dbbd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2779dbbd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214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f2779dbbd3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f2779dbbd3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2779dbbd3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2779dbbd3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2779dbbd3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2779dbbd3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119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704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2779dbbd3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2779dbbd3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921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f58d6fef3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f58d6fef3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 conclusion, We have successfully modeled the Spain electricity load shortfall (which is the difference in energy generated by fossil fuels and renewable sources) as a function of various city-specific weather features. The Random forest emerged to be the best model with a R^2 of 0.60 which tells us that 60% proportion of load shortfall can be directly attributed to the renewable sources variables. The use of purely non-renewable sources is therefore sustainable hence the government of Spain can consider expanding its investment in the renewable energy resource infrastructure.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873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f58d6fef3e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f58d6fef3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912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686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36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chemeClr val="dk1"/>
            </a:gs>
            <a:gs pos="100000">
              <a:schemeClr val="dk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0"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12313"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412313"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56288"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16"/>
          <p:cNvGrpSpPr/>
          <p:nvPr/>
        </p:nvGrpSpPr>
        <p:grpSpPr>
          <a:xfrm>
            <a:off x="8424000" y="541161"/>
            <a:ext cx="2337900" cy="560387"/>
            <a:chOff x="6135125" y="2934550"/>
            <a:chExt cx="2337900" cy="701975"/>
          </a:xfrm>
        </p:grpSpPr>
        <p:sp>
          <p:nvSpPr>
            <p:cNvPr id="208" name="Google Shape;208;p1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216"/>
        <p:cNvGrpSpPr/>
        <p:nvPr/>
      </p:nvGrpSpPr>
      <p:grpSpPr>
        <a:xfrm>
          <a:off x="0" y="0"/>
          <a:ext cx="0" cy="0"/>
          <a:chOff x="0" y="0"/>
          <a:chExt cx="0" cy="0"/>
        </a:xfrm>
      </p:grpSpPr>
      <p:sp>
        <p:nvSpPr>
          <p:cNvPr id="217" name="Google Shape;217;p18"/>
          <p:cNvSpPr/>
          <p:nvPr/>
        </p:nvSpPr>
        <p:spPr>
          <a:xfrm flipH="1">
            <a:off x="8008900" y="446406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flipH="1">
            <a:off x="595600" y="4727631"/>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flipH="1">
            <a:off x="176525" y="3876581"/>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8"/>
          <p:cNvGrpSpPr/>
          <p:nvPr/>
        </p:nvGrpSpPr>
        <p:grpSpPr>
          <a:xfrm flipH="1">
            <a:off x="8180850" y="534999"/>
            <a:ext cx="2337900" cy="560387"/>
            <a:chOff x="6135125" y="2934550"/>
            <a:chExt cx="2337900" cy="701975"/>
          </a:xfrm>
        </p:grpSpPr>
        <p:sp>
          <p:nvSpPr>
            <p:cNvPr id="221" name="Google Shape;221;p1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8"/>
          <p:cNvGrpSpPr/>
          <p:nvPr/>
        </p:nvGrpSpPr>
        <p:grpSpPr>
          <a:xfrm rot="10800000">
            <a:off x="936073" y="0"/>
            <a:ext cx="844650" cy="838175"/>
            <a:chOff x="513200" y="2286375"/>
            <a:chExt cx="844650" cy="838175"/>
          </a:xfrm>
        </p:grpSpPr>
        <p:sp>
          <p:nvSpPr>
            <p:cNvPr id="228" name="Google Shape;228;p1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rot="10800000">
            <a:off x="98738" y="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8"/>
          <p:cNvGrpSpPr/>
          <p:nvPr/>
        </p:nvGrpSpPr>
        <p:grpSpPr>
          <a:xfrm rot="10800000">
            <a:off x="176523" y="432838"/>
            <a:ext cx="201100" cy="204325"/>
            <a:chOff x="3375338" y="419625"/>
            <a:chExt cx="201100" cy="204325"/>
          </a:xfrm>
        </p:grpSpPr>
        <p:sp>
          <p:nvSpPr>
            <p:cNvPr id="238" name="Google Shape;238;p1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8"/>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5">
  <p:cSld name="CUSTOM_7">
    <p:spTree>
      <p:nvGrpSpPr>
        <p:cNvPr id="1" name="Shape 260"/>
        <p:cNvGrpSpPr/>
        <p:nvPr/>
      </p:nvGrpSpPr>
      <p:grpSpPr>
        <a:xfrm>
          <a:off x="0" y="0"/>
          <a:ext cx="0" cy="0"/>
          <a:chOff x="0" y="0"/>
          <a:chExt cx="0" cy="0"/>
        </a:xfrm>
      </p:grpSpPr>
      <p:sp>
        <p:nvSpPr>
          <p:cNvPr id="261" name="Google Shape;261;p20"/>
          <p:cNvSpPr/>
          <p:nvPr/>
        </p:nvSpPr>
        <p:spPr>
          <a:xfrm rot="-5400000">
            <a:off x="5238" y="-525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rot="-5400000">
            <a:off x="563400" y="604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rot="-5400000">
            <a:off x="710600" y="6044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rot="-5400000">
            <a:off x="563400" y="4604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rot="-5400000">
            <a:off x="710600" y="4604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rot="5400000">
            <a:off x="7686537" y="536437"/>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6">
  <p:cSld name="CUSTOM_8">
    <p:spTree>
      <p:nvGrpSpPr>
        <p:cNvPr id="1" name="Shape 268"/>
        <p:cNvGrpSpPr/>
        <p:nvPr/>
      </p:nvGrpSpPr>
      <p:grpSpPr>
        <a:xfrm>
          <a:off x="0" y="0"/>
          <a:ext cx="0" cy="0"/>
          <a:chOff x="0" y="0"/>
          <a:chExt cx="0" cy="0"/>
        </a:xfrm>
      </p:grpSpPr>
      <p:sp>
        <p:nvSpPr>
          <p:cNvPr id="269" name="Google Shape;269;p21"/>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0" name="Google Shape;270;p21"/>
          <p:cNvGrpSpPr/>
          <p:nvPr/>
        </p:nvGrpSpPr>
        <p:grpSpPr>
          <a:xfrm>
            <a:off x="8424000" y="541161"/>
            <a:ext cx="2337900" cy="560387"/>
            <a:chOff x="6135125" y="2934550"/>
            <a:chExt cx="2337900" cy="701975"/>
          </a:xfrm>
        </p:grpSpPr>
        <p:sp>
          <p:nvSpPr>
            <p:cNvPr id="271" name="Google Shape;271;p21"/>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1">
  <p:cSld name="CUSTOM_10">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 name="Google Shape;295;p23"/>
          <p:cNvSpPr/>
          <p:nvPr/>
        </p:nvSpPr>
        <p:spPr>
          <a:xfrm rot="10800000">
            <a:off x="0" y="-12"/>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3"/>
          <p:cNvGrpSpPr/>
          <p:nvPr/>
        </p:nvGrpSpPr>
        <p:grpSpPr>
          <a:xfrm rot="10800000">
            <a:off x="0" y="837363"/>
            <a:ext cx="844650" cy="838175"/>
            <a:chOff x="513200" y="2286375"/>
            <a:chExt cx="844650" cy="838175"/>
          </a:xfrm>
        </p:grpSpPr>
        <p:sp>
          <p:nvSpPr>
            <p:cNvPr id="297" name="Google Shape;297;p2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3"/>
          <p:cNvGrpSpPr/>
          <p:nvPr/>
        </p:nvGrpSpPr>
        <p:grpSpPr>
          <a:xfrm rot="10800000" flipH="1">
            <a:off x="8428888" y="1675540"/>
            <a:ext cx="2337900" cy="560387"/>
            <a:chOff x="6135125" y="2934550"/>
            <a:chExt cx="2337900" cy="701975"/>
          </a:xfrm>
        </p:grpSpPr>
        <p:sp>
          <p:nvSpPr>
            <p:cNvPr id="306" name="Google Shape;306;p23"/>
            <p:cNvSpPr/>
            <p:nvPr/>
          </p:nvSpPr>
          <p:spPr>
            <a:xfrm>
              <a:off x="6135125" y="29345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135125" y="30688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6135125" y="320310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6135125" y="333737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135125" y="34716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135125" y="36059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3"/>
          <p:cNvSpPr/>
          <p:nvPr/>
        </p:nvSpPr>
        <p:spPr>
          <a:xfrm rot="10800000" flipH="1">
            <a:off x="304888"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20000" y="1739150"/>
            <a:ext cx="3852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5" name="Google Shape;315;p24"/>
          <p:cNvSpPr txBox="1">
            <a:spLocks noGrp="1"/>
          </p:cNvSpPr>
          <p:nvPr>
            <p:ph type="body" idx="1"/>
          </p:nvPr>
        </p:nvSpPr>
        <p:spPr>
          <a:xfrm>
            <a:off x="1163300" y="2311850"/>
            <a:ext cx="2909100" cy="1354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sz="1100">
                <a:solidFill>
                  <a:schemeClr val="accent2"/>
                </a:solidFill>
              </a:defRPr>
            </a:lvl1pPr>
            <a:lvl2pPr marL="914400" lvl="1" indent="-317500" rtl="0">
              <a:lnSpc>
                <a:spcPct val="115000"/>
              </a:lnSpc>
              <a:spcBef>
                <a:spcPts val="0"/>
              </a:spcBef>
              <a:spcAft>
                <a:spcPts val="0"/>
              </a:spcAft>
              <a:buSzPts val="1400"/>
              <a:buAutoNum type="alphaLcPeriod"/>
              <a:defRPr>
                <a:solidFill>
                  <a:schemeClr val="accent2"/>
                </a:solidFill>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316" name="Google Shape;316;p24"/>
          <p:cNvSpPr/>
          <p:nvPr/>
        </p:nvSpPr>
        <p:spPr>
          <a:xfrm rot="5400000">
            <a:off x="362" y="4402509"/>
            <a:ext cx="740239"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rot="5400000">
            <a:off x="477117" y="4562856"/>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rot="5400000">
            <a:off x="133664" y="45628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rot="5400000">
            <a:off x="475692" y="4899230"/>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rot="5400000">
            <a:off x="132238" y="4899230"/>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rot="10800000">
            <a:off x="739583" y="4402549"/>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739520" y="440254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rot="-5400000">
            <a:off x="8302975" y="393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4"/>
          <p:cNvGrpSpPr/>
          <p:nvPr/>
        </p:nvGrpSpPr>
        <p:grpSpPr>
          <a:xfrm rot="-5400000">
            <a:off x="7465213" y="3550"/>
            <a:ext cx="844650" cy="838175"/>
            <a:chOff x="513200" y="2286375"/>
            <a:chExt cx="844650" cy="838175"/>
          </a:xfrm>
        </p:grpSpPr>
        <p:sp>
          <p:nvSpPr>
            <p:cNvPr id="325" name="Google Shape;325;p24"/>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4"/>
          <p:cNvSpPr/>
          <p:nvPr/>
        </p:nvSpPr>
        <p:spPr>
          <a:xfrm rot="-5400000">
            <a:off x="718207" y="537742"/>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4"/>
          <p:cNvGrpSpPr/>
          <p:nvPr/>
        </p:nvGrpSpPr>
        <p:grpSpPr>
          <a:xfrm rot="-5400000">
            <a:off x="478119" y="258229"/>
            <a:ext cx="201100" cy="204325"/>
            <a:chOff x="3375338" y="419625"/>
            <a:chExt cx="201100" cy="204325"/>
          </a:xfrm>
        </p:grpSpPr>
        <p:sp>
          <p:nvSpPr>
            <p:cNvPr id="335" name="Google Shape;335;p2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39"/>
        <p:cNvGrpSpPr/>
        <p:nvPr/>
      </p:nvGrpSpPr>
      <p:grpSpPr>
        <a:xfrm>
          <a:off x="0" y="0"/>
          <a:ext cx="0" cy="0"/>
          <a:chOff x="0" y="0"/>
          <a:chExt cx="0" cy="0"/>
        </a:xfrm>
      </p:grpSpPr>
      <p:sp>
        <p:nvSpPr>
          <p:cNvPr id="340" name="Google Shape;340;p25"/>
          <p:cNvSpPr txBox="1">
            <a:spLocks noGrp="1"/>
          </p:cNvSpPr>
          <p:nvPr>
            <p:ph type="subTitle" idx="1"/>
          </p:nvPr>
        </p:nvSpPr>
        <p:spPr>
          <a:xfrm>
            <a:off x="1290763"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1" name="Google Shape;341;p25"/>
          <p:cNvSpPr txBox="1">
            <a:spLocks noGrp="1"/>
          </p:cNvSpPr>
          <p:nvPr>
            <p:ph type="subTitle" idx="2"/>
          </p:nvPr>
        </p:nvSpPr>
        <p:spPr>
          <a:xfrm>
            <a:off x="4945638"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2" name="Google Shape;342;p25"/>
          <p:cNvSpPr txBox="1">
            <a:spLocks noGrp="1"/>
          </p:cNvSpPr>
          <p:nvPr>
            <p:ph type="subTitle" idx="3"/>
          </p:nvPr>
        </p:nvSpPr>
        <p:spPr>
          <a:xfrm>
            <a:off x="1290763"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5"/>
          <p:cNvSpPr txBox="1">
            <a:spLocks noGrp="1"/>
          </p:cNvSpPr>
          <p:nvPr>
            <p:ph type="subTitle" idx="4"/>
          </p:nvPr>
        </p:nvSpPr>
        <p:spPr>
          <a:xfrm>
            <a:off x="4945638"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5"/>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45" name="Google Shape;345;p25"/>
          <p:cNvGrpSpPr/>
          <p:nvPr/>
        </p:nvGrpSpPr>
        <p:grpSpPr>
          <a:xfrm rot="10800000" flipH="1">
            <a:off x="8428888" y="4048115"/>
            <a:ext cx="2337900" cy="560387"/>
            <a:chOff x="6135125" y="2934550"/>
            <a:chExt cx="2337900" cy="701975"/>
          </a:xfrm>
        </p:grpSpPr>
        <p:sp>
          <p:nvSpPr>
            <p:cNvPr id="346" name="Google Shape;346;p2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5"/>
          <p:cNvSpPr/>
          <p:nvPr/>
        </p:nvSpPr>
        <p:spPr>
          <a:xfrm rot="10800000" flipH="1">
            <a:off x="304888"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7928250"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7924250"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720000" y="286716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solidFill>
                  <a:srgbClr val="FFFEF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6"/>
          <p:cNvSpPr txBox="1">
            <a:spLocks noGrp="1"/>
          </p:cNvSpPr>
          <p:nvPr>
            <p:ph type="subTitle" idx="1"/>
          </p:nvPr>
        </p:nvSpPr>
        <p:spPr>
          <a:xfrm>
            <a:off x="720000" y="3301325"/>
            <a:ext cx="2336400" cy="71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6"/>
          <p:cNvSpPr txBox="1">
            <a:spLocks noGrp="1"/>
          </p:cNvSpPr>
          <p:nvPr>
            <p:ph type="title" idx="2"/>
          </p:nvPr>
        </p:nvSpPr>
        <p:spPr>
          <a:xfrm>
            <a:off x="3403800" y="2867200"/>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6"/>
          <p:cNvSpPr txBox="1">
            <a:spLocks noGrp="1"/>
          </p:cNvSpPr>
          <p:nvPr>
            <p:ph type="subTitle" idx="3"/>
          </p:nvPr>
        </p:nvSpPr>
        <p:spPr>
          <a:xfrm>
            <a:off x="3403800" y="3301362"/>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6"/>
          <p:cNvSpPr txBox="1">
            <a:spLocks noGrp="1"/>
          </p:cNvSpPr>
          <p:nvPr>
            <p:ph type="title" idx="4"/>
          </p:nvPr>
        </p:nvSpPr>
        <p:spPr>
          <a:xfrm>
            <a:off x="6087600" y="2867188"/>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1" name="Google Shape;361;p26"/>
          <p:cNvSpPr txBox="1">
            <a:spLocks noGrp="1"/>
          </p:cNvSpPr>
          <p:nvPr>
            <p:ph type="subTitle" idx="5"/>
          </p:nvPr>
        </p:nvSpPr>
        <p:spPr>
          <a:xfrm>
            <a:off x="6087600" y="3301350"/>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6"/>
          <p:cNvSpPr txBox="1">
            <a:spLocks noGrp="1"/>
          </p:cNvSpPr>
          <p:nvPr>
            <p:ph type="title" idx="6"/>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3" name="Google Shape;363;p26"/>
          <p:cNvSpPr/>
          <p:nvPr/>
        </p:nvSpPr>
        <p:spPr>
          <a:xfrm>
            <a:off x="8424000" y="4457138"/>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rot="10800000">
            <a:off x="346388" y="432152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6"/>
          <p:cNvGrpSpPr/>
          <p:nvPr/>
        </p:nvGrpSpPr>
        <p:grpSpPr>
          <a:xfrm rot="10800000">
            <a:off x="346388" y="4060500"/>
            <a:ext cx="201100" cy="204325"/>
            <a:chOff x="3375338" y="419625"/>
            <a:chExt cx="201100" cy="204325"/>
          </a:xfrm>
        </p:grpSpPr>
        <p:sp>
          <p:nvSpPr>
            <p:cNvPr id="366" name="Google Shape;366;p2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26"/>
          <p:cNvGrpSpPr/>
          <p:nvPr/>
        </p:nvGrpSpPr>
        <p:grpSpPr>
          <a:xfrm>
            <a:off x="-1617900" y="541161"/>
            <a:ext cx="2337900" cy="560387"/>
            <a:chOff x="6135125" y="2934550"/>
            <a:chExt cx="2337900" cy="701975"/>
          </a:xfrm>
        </p:grpSpPr>
        <p:sp>
          <p:nvSpPr>
            <p:cNvPr id="371" name="Google Shape;371;p2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05"/>
        <p:cNvGrpSpPr/>
        <p:nvPr/>
      </p:nvGrpSpPr>
      <p:grpSpPr>
        <a:xfrm>
          <a:off x="0" y="0"/>
          <a:ext cx="0" cy="0"/>
          <a:chOff x="0" y="0"/>
          <a:chExt cx="0" cy="0"/>
        </a:xfrm>
      </p:grpSpPr>
      <p:sp>
        <p:nvSpPr>
          <p:cNvPr id="406" name="Google Shape;406;p28"/>
          <p:cNvSpPr/>
          <p:nvPr/>
        </p:nvSpPr>
        <p:spPr>
          <a:xfrm>
            <a:off x="8403360" y="535012"/>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7662362" y="535012"/>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8563353" y="668703"/>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8563353" y="10121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8898301" y="668703"/>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8898301" y="1012156"/>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flipH="1">
            <a:off x="723471" y="542834"/>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8"/>
          <p:cNvGrpSpPr/>
          <p:nvPr/>
        </p:nvGrpSpPr>
        <p:grpSpPr>
          <a:xfrm flipH="1">
            <a:off x="445171" y="301534"/>
            <a:ext cx="201100" cy="204325"/>
            <a:chOff x="3375338" y="419625"/>
            <a:chExt cx="201100" cy="204325"/>
          </a:xfrm>
        </p:grpSpPr>
        <p:sp>
          <p:nvSpPr>
            <p:cNvPr id="414" name="Google Shape;414;p2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28"/>
          <p:cNvSpPr txBox="1">
            <a:spLocks noGrp="1"/>
          </p:cNvSpPr>
          <p:nvPr>
            <p:ph type="title"/>
          </p:nvPr>
        </p:nvSpPr>
        <p:spPr>
          <a:xfrm>
            <a:off x="1853925" y="1682850"/>
            <a:ext cx="2791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9" name="Google Shape;419;p28"/>
          <p:cNvSpPr txBox="1">
            <a:spLocks noGrp="1"/>
          </p:cNvSpPr>
          <p:nvPr>
            <p:ph type="subTitle" idx="1"/>
          </p:nvPr>
        </p:nvSpPr>
        <p:spPr>
          <a:xfrm>
            <a:off x="1853925" y="2116975"/>
            <a:ext cx="2689800" cy="7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28"/>
          <p:cNvSpPr txBox="1">
            <a:spLocks noGrp="1"/>
          </p:cNvSpPr>
          <p:nvPr>
            <p:ph type="title" idx="2"/>
          </p:nvPr>
        </p:nvSpPr>
        <p:spPr>
          <a:xfrm>
            <a:off x="5739075" y="1682850"/>
            <a:ext cx="2689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1" name="Google Shape;421;p28"/>
          <p:cNvSpPr txBox="1">
            <a:spLocks noGrp="1"/>
          </p:cNvSpPr>
          <p:nvPr>
            <p:ph type="subTitle" idx="3"/>
          </p:nvPr>
        </p:nvSpPr>
        <p:spPr>
          <a:xfrm>
            <a:off x="5739100" y="2116975"/>
            <a:ext cx="2689800" cy="7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28"/>
          <p:cNvSpPr txBox="1">
            <a:spLocks noGrp="1"/>
          </p:cNvSpPr>
          <p:nvPr>
            <p:ph type="title" idx="4"/>
          </p:nvPr>
        </p:nvSpPr>
        <p:spPr>
          <a:xfrm>
            <a:off x="1853925" y="3057303"/>
            <a:ext cx="2791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3" name="Google Shape;423;p28"/>
          <p:cNvSpPr txBox="1">
            <a:spLocks noGrp="1"/>
          </p:cNvSpPr>
          <p:nvPr>
            <p:ph type="subTitle" idx="5"/>
          </p:nvPr>
        </p:nvSpPr>
        <p:spPr>
          <a:xfrm>
            <a:off x="1853925" y="3491428"/>
            <a:ext cx="2689800" cy="7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 name="Google Shape;424;p28"/>
          <p:cNvSpPr txBox="1">
            <a:spLocks noGrp="1"/>
          </p:cNvSpPr>
          <p:nvPr>
            <p:ph type="title" idx="6"/>
          </p:nvPr>
        </p:nvSpPr>
        <p:spPr>
          <a:xfrm>
            <a:off x="5739075" y="3057303"/>
            <a:ext cx="2689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5" name="Google Shape;425;p28"/>
          <p:cNvSpPr txBox="1">
            <a:spLocks noGrp="1"/>
          </p:cNvSpPr>
          <p:nvPr>
            <p:ph type="subTitle" idx="7"/>
          </p:nvPr>
        </p:nvSpPr>
        <p:spPr>
          <a:xfrm>
            <a:off x="5739100" y="3491428"/>
            <a:ext cx="2689800" cy="7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28"/>
          <p:cNvSpPr txBox="1">
            <a:spLocks noGrp="1"/>
          </p:cNvSpPr>
          <p:nvPr>
            <p:ph type="title" idx="8"/>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gradFill>
          <a:gsLst>
            <a:gs pos="0">
              <a:schemeClr val="dk1"/>
            </a:gs>
            <a:gs pos="36000">
              <a:schemeClr val="dk1"/>
            </a:gs>
            <a:gs pos="100000">
              <a:schemeClr val="dk2"/>
            </a:gs>
          </a:gsLst>
          <a:lin ang="13500032" scaled="0"/>
        </a:gradFill>
        <a:effectLst/>
      </p:bgPr>
    </p:bg>
    <p:spTree>
      <p:nvGrpSpPr>
        <p:cNvPr id="1" name="Shape 427"/>
        <p:cNvGrpSpPr/>
        <p:nvPr/>
      </p:nvGrpSpPr>
      <p:grpSpPr>
        <a:xfrm>
          <a:off x="0" y="0"/>
          <a:ext cx="0" cy="0"/>
          <a:chOff x="0" y="0"/>
          <a:chExt cx="0" cy="0"/>
        </a:xfrm>
      </p:grpSpPr>
      <p:sp>
        <p:nvSpPr>
          <p:cNvPr id="428" name="Google Shape;428;p29"/>
          <p:cNvSpPr txBox="1">
            <a:spLocks noGrp="1"/>
          </p:cNvSpPr>
          <p:nvPr>
            <p:ph type="title"/>
          </p:nvPr>
        </p:nvSpPr>
        <p:spPr>
          <a:xfrm>
            <a:off x="720000" y="1996625"/>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29"/>
          <p:cNvSpPr txBox="1">
            <a:spLocks noGrp="1"/>
          </p:cNvSpPr>
          <p:nvPr>
            <p:ph type="subTitle" idx="1"/>
          </p:nvPr>
        </p:nvSpPr>
        <p:spPr>
          <a:xfrm>
            <a:off x="719800"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29"/>
          <p:cNvSpPr txBox="1">
            <a:spLocks noGrp="1"/>
          </p:cNvSpPr>
          <p:nvPr>
            <p:ph type="title" idx="2"/>
          </p:nvPr>
        </p:nvSpPr>
        <p:spPr>
          <a:xfrm>
            <a:off x="3281400"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29"/>
          <p:cNvSpPr txBox="1">
            <a:spLocks noGrp="1"/>
          </p:cNvSpPr>
          <p:nvPr>
            <p:ph type="subTitle" idx="3"/>
          </p:nvPr>
        </p:nvSpPr>
        <p:spPr>
          <a:xfrm>
            <a:off x="5842500"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2" name="Google Shape;432;p29"/>
          <p:cNvSpPr txBox="1">
            <a:spLocks noGrp="1"/>
          </p:cNvSpPr>
          <p:nvPr>
            <p:ph type="title" idx="4"/>
          </p:nvPr>
        </p:nvSpPr>
        <p:spPr>
          <a:xfrm>
            <a:off x="720000" y="3826750"/>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3" name="Google Shape;433;p29"/>
          <p:cNvSpPr txBox="1">
            <a:spLocks noGrp="1"/>
          </p:cNvSpPr>
          <p:nvPr>
            <p:ph type="subTitle" idx="5"/>
          </p:nvPr>
        </p:nvSpPr>
        <p:spPr>
          <a:xfrm>
            <a:off x="720000" y="4123775"/>
            <a:ext cx="2561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4" name="Google Shape;434;p29"/>
          <p:cNvSpPr txBox="1">
            <a:spLocks noGrp="1"/>
          </p:cNvSpPr>
          <p:nvPr>
            <p:ph type="title" idx="6"/>
          </p:nvPr>
        </p:nvSpPr>
        <p:spPr>
          <a:xfrm>
            <a:off x="3281621" y="3826750"/>
            <a:ext cx="25812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5" name="Google Shape;435;p29"/>
          <p:cNvSpPr txBox="1">
            <a:spLocks noGrp="1"/>
          </p:cNvSpPr>
          <p:nvPr>
            <p:ph type="subTitle" idx="7"/>
          </p:nvPr>
        </p:nvSpPr>
        <p:spPr>
          <a:xfrm>
            <a:off x="3281450" y="4123775"/>
            <a:ext cx="2581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6" name="Google Shape;436;p29"/>
          <p:cNvSpPr txBox="1">
            <a:spLocks noGrp="1"/>
          </p:cNvSpPr>
          <p:nvPr>
            <p:ph type="title" idx="8"/>
          </p:nvPr>
        </p:nvSpPr>
        <p:spPr>
          <a:xfrm>
            <a:off x="5847400"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7" name="Google Shape;437;p29"/>
          <p:cNvSpPr txBox="1">
            <a:spLocks noGrp="1"/>
          </p:cNvSpPr>
          <p:nvPr>
            <p:ph type="subTitle" idx="9"/>
          </p:nvPr>
        </p:nvSpPr>
        <p:spPr>
          <a:xfrm>
            <a:off x="3281438"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8" name="Google Shape;438;p29"/>
          <p:cNvSpPr txBox="1">
            <a:spLocks noGrp="1"/>
          </p:cNvSpPr>
          <p:nvPr>
            <p:ph type="title" idx="13"/>
          </p:nvPr>
        </p:nvSpPr>
        <p:spPr>
          <a:xfrm>
            <a:off x="5867670" y="3826750"/>
            <a:ext cx="25611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9" name="Google Shape;439;p29"/>
          <p:cNvSpPr txBox="1">
            <a:spLocks noGrp="1"/>
          </p:cNvSpPr>
          <p:nvPr>
            <p:ph type="subTitle" idx="14"/>
          </p:nvPr>
        </p:nvSpPr>
        <p:spPr>
          <a:xfrm>
            <a:off x="5867500" y="4123775"/>
            <a:ext cx="256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29"/>
          <p:cNvSpPr txBox="1">
            <a:spLocks noGrp="1"/>
          </p:cNvSpPr>
          <p:nvPr>
            <p:ph type="title" idx="15"/>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1" name="Google Shape;441;p29"/>
          <p:cNvSpPr/>
          <p:nvPr/>
        </p:nvSpPr>
        <p:spPr>
          <a:xfrm rot="10800000" flipH="1">
            <a:off x="8299344" y="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9"/>
          <p:cNvGrpSpPr/>
          <p:nvPr/>
        </p:nvGrpSpPr>
        <p:grpSpPr>
          <a:xfrm rot="10800000" flipH="1">
            <a:off x="8299344" y="837375"/>
            <a:ext cx="844650" cy="838175"/>
            <a:chOff x="513200" y="2286375"/>
            <a:chExt cx="844650" cy="838175"/>
          </a:xfrm>
        </p:grpSpPr>
        <p:sp>
          <p:nvSpPr>
            <p:cNvPr id="443" name="Google Shape;443;p29"/>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9"/>
          <p:cNvGrpSpPr/>
          <p:nvPr/>
        </p:nvGrpSpPr>
        <p:grpSpPr>
          <a:xfrm>
            <a:off x="-1617900" y="541161"/>
            <a:ext cx="2337900" cy="560387"/>
            <a:chOff x="6135125" y="2934550"/>
            <a:chExt cx="2337900" cy="701975"/>
          </a:xfrm>
        </p:grpSpPr>
        <p:sp>
          <p:nvSpPr>
            <p:cNvPr id="452" name="Google Shape;452;p29"/>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36000">
              <a:schemeClr val="dk1"/>
            </a:gs>
            <a:gs pos="100000">
              <a:schemeClr val="dk2"/>
            </a:gs>
          </a:gsLst>
          <a:lin ang="13500032" scaled="0"/>
        </a:gra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715100" y="3791800"/>
            <a:ext cx="33474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a:spLocks noGrp="1"/>
          </p:cNvSpPr>
          <p:nvPr>
            <p:ph type="title" idx="2" hasCustomPrompt="1"/>
          </p:nvPr>
        </p:nvSpPr>
        <p:spPr>
          <a:xfrm>
            <a:off x="715100" y="535000"/>
            <a:ext cx="6576000" cy="151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80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76"/>
        <p:cNvGrpSpPr/>
        <p:nvPr/>
      </p:nvGrpSpPr>
      <p:grpSpPr>
        <a:xfrm>
          <a:off x="0" y="0"/>
          <a:ext cx="0" cy="0"/>
          <a:chOff x="0" y="0"/>
          <a:chExt cx="0" cy="0"/>
        </a:xfrm>
      </p:grpSpPr>
      <p:sp>
        <p:nvSpPr>
          <p:cNvPr id="477" name="Google Shape;477;p31"/>
          <p:cNvSpPr txBox="1">
            <a:spLocks noGrp="1"/>
          </p:cNvSpPr>
          <p:nvPr>
            <p:ph type="title"/>
          </p:nvPr>
        </p:nvSpPr>
        <p:spPr>
          <a:xfrm>
            <a:off x="2646100" y="357200"/>
            <a:ext cx="5782800" cy="118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8" name="Google Shape;478;p31"/>
          <p:cNvSpPr txBox="1">
            <a:spLocks noGrp="1"/>
          </p:cNvSpPr>
          <p:nvPr>
            <p:ph type="subTitle" idx="1"/>
          </p:nvPr>
        </p:nvSpPr>
        <p:spPr>
          <a:xfrm>
            <a:off x="4572000" y="1706450"/>
            <a:ext cx="3856800" cy="440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2"/>
              </a:buClr>
              <a:buSzPts val="14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31"/>
          <p:cNvSpPr txBox="1"/>
          <p:nvPr/>
        </p:nvSpPr>
        <p:spPr>
          <a:xfrm>
            <a:off x="3087400" y="3896300"/>
            <a:ext cx="5341500" cy="4035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200">
                <a:solidFill>
                  <a:schemeClr val="lt2"/>
                </a:solidFill>
                <a:latin typeface="Spartan"/>
                <a:ea typeface="Spartan"/>
                <a:cs typeface="Spartan"/>
                <a:sym typeface="Spartan"/>
              </a:rPr>
              <a:t>CREDITS: This presentation template was created by </a:t>
            </a:r>
            <a:r>
              <a:rPr lang="en" sz="1200">
                <a:solidFill>
                  <a:schemeClr val="lt2"/>
                </a:solidFill>
                <a:uFill>
                  <a:noFill/>
                </a:uFill>
                <a:latin typeface="Spartan"/>
                <a:ea typeface="Spartan"/>
                <a:cs typeface="Spartan"/>
                <a:sym typeface="Spartan"/>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lt2"/>
                </a:solidFill>
                <a:latin typeface="Spartan"/>
                <a:ea typeface="Spartan"/>
                <a:cs typeface="Spartan"/>
                <a:sym typeface="Spartan"/>
              </a:rPr>
              <a:t>, including icons by </a:t>
            </a:r>
            <a:r>
              <a:rPr lang="en" sz="1200">
                <a:solidFill>
                  <a:schemeClr val="lt2"/>
                </a:solidFill>
                <a:uFill>
                  <a:noFill/>
                </a:uFill>
                <a:latin typeface="Spartan"/>
                <a:ea typeface="Spartan"/>
                <a:cs typeface="Spartan"/>
                <a:sym typeface="Spart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lt2"/>
                </a:solidFill>
                <a:latin typeface="Spartan"/>
                <a:ea typeface="Spartan"/>
                <a:cs typeface="Spartan"/>
                <a:sym typeface="Spartan"/>
              </a:rPr>
              <a:t> and infographics &amp; images by </a:t>
            </a:r>
            <a:r>
              <a:rPr lang="en" sz="1200">
                <a:solidFill>
                  <a:schemeClr val="lt2"/>
                </a:solidFill>
                <a:uFill>
                  <a:noFill/>
                </a:uFill>
                <a:latin typeface="Spartan"/>
                <a:ea typeface="Spartan"/>
                <a:cs typeface="Spartan"/>
                <a:sym typeface="Sparta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a:solidFill>
                <a:schemeClr val="lt2"/>
              </a:solidFill>
              <a:latin typeface="Spartan"/>
              <a:ea typeface="Spartan"/>
              <a:cs typeface="Spartan"/>
              <a:sym typeface="Spartan"/>
            </a:endParaRPr>
          </a:p>
        </p:txBody>
      </p:sp>
      <p:sp>
        <p:nvSpPr>
          <p:cNvPr id="480" name="Google Shape;480;p31"/>
          <p:cNvSpPr txBox="1">
            <a:spLocks noGrp="1"/>
          </p:cNvSpPr>
          <p:nvPr>
            <p:ph type="subTitle" idx="2"/>
          </p:nvPr>
        </p:nvSpPr>
        <p:spPr>
          <a:xfrm>
            <a:off x="5524900" y="2319500"/>
            <a:ext cx="2904000" cy="68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31"/>
          <p:cNvSpPr/>
          <p:nvPr/>
        </p:nvSpPr>
        <p:spPr>
          <a:xfrm rot="5400000" flipH="1">
            <a:off x="711463" y="137998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rot="5400000" flipH="1">
            <a:off x="715100" y="539000"/>
            <a:ext cx="837375"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rot="5400000" flipH="1">
            <a:off x="713088" y="536988"/>
            <a:ext cx="841400"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1"/>
          <p:cNvGrpSpPr/>
          <p:nvPr/>
        </p:nvGrpSpPr>
        <p:grpSpPr>
          <a:xfrm rot="5400000" flipH="1">
            <a:off x="1549225" y="1379600"/>
            <a:ext cx="844650" cy="838175"/>
            <a:chOff x="513200" y="2286375"/>
            <a:chExt cx="844650" cy="838175"/>
          </a:xfrm>
        </p:grpSpPr>
        <p:sp>
          <p:nvSpPr>
            <p:cNvPr id="485" name="Google Shape;485;p31"/>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31"/>
          <p:cNvSpPr/>
          <p:nvPr/>
        </p:nvSpPr>
        <p:spPr>
          <a:xfrm rot="5400000" flipH="1">
            <a:off x="1552863" y="538613"/>
            <a:ext cx="837375"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flipH="1">
            <a:off x="715100"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5542650" y="3399075"/>
            <a:ext cx="2907600" cy="713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Righteous"/>
              <a:buNone/>
              <a:defRPr sz="2500">
                <a:solidFill>
                  <a:schemeClr val="accent2"/>
                </a:solidFill>
                <a:latin typeface="Righteous"/>
                <a:ea typeface="Righteous"/>
                <a:cs typeface="Righteous"/>
                <a:sym typeface="Righteo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2485100" y="1452088"/>
            <a:ext cx="2907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Righteous"/>
              <a:buNone/>
              <a:defRPr sz="2500">
                <a:latin typeface="Righteous"/>
                <a:ea typeface="Righteous"/>
                <a:cs typeface="Righteous"/>
                <a:sym typeface="Righteou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3"/>
          </p:nvPr>
        </p:nvSpPr>
        <p:spPr>
          <a:xfrm>
            <a:off x="5542650" y="4013100"/>
            <a:ext cx="2907600" cy="59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4"/>
          </p:nvPr>
        </p:nvSpPr>
        <p:spPr>
          <a:xfrm>
            <a:off x="2485100" y="2066123"/>
            <a:ext cx="2907600" cy="59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8" name="Google Shape;38;p5"/>
          <p:cNvGrpSpPr/>
          <p:nvPr/>
        </p:nvGrpSpPr>
        <p:grpSpPr>
          <a:xfrm rot="10800000" flipH="1">
            <a:off x="-158462" y="4048115"/>
            <a:ext cx="2337900" cy="560387"/>
            <a:chOff x="6135125" y="2934550"/>
            <a:chExt cx="2337900" cy="701975"/>
          </a:xfrm>
        </p:grpSpPr>
        <p:sp>
          <p:nvSpPr>
            <p:cNvPr id="39" name="Google Shape;39;p5"/>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5"/>
          <p:cNvSpPr/>
          <p:nvPr/>
        </p:nvSpPr>
        <p:spPr>
          <a:xfrm>
            <a:off x="8403360" y="732112"/>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563353" y="865803"/>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8563353" y="1209256"/>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898301" y="865803"/>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8898301" y="1209256"/>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5400000">
            <a:off x="8401620" y="-8888"/>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5400000">
            <a:off x="8401620" y="-8826"/>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69249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1"/>
            </a:gs>
            <a:gs pos="36000">
              <a:schemeClr val="dk1"/>
            </a:gs>
            <a:gs pos="100000">
              <a:schemeClr val="dk2"/>
            </a:gs>
          </a:gsLst>
          <a:lin ang="8099331" scaled="0"/>
        </a:gradFill>
        <a:effectLst/>
      </p:bgPr>
    </p:bg>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7" name="Google Shape;67;p8"/>
          <p:cNvGrpSpPr/>
          <p:nvPr/>
        </p:nvGrpSpPr>
        <p:grpSpPr>
          <a:xfrm rot="10800000" flipH="1">
            <a:off x="7311388" y="534990"/>
            <a:ext cx="2337900" cy="560387"/>
            <a:chOff x="6135125" y="2934550"/>
            <a:chExt cx="2337900" cy="701975"/>
          </a:xfrm>
        </p:grpSpPr>
        <p:sp>
          <p:nvSpPr>
            <p:cNvPr id="68" name="Google Shape;68;p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p:nvPr/>
        </p:nvSpPr>
        <p:spPr>
          <a:xfrm rot="10800000">
            <a:off x="0" y="-12"/>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rot="10800000">
            <a:off x="0" y="837363"/>
            <a:ext cx="844650" cy="838175"/>
            <a:chOff x="513200" y="2286375"/>
            <a:chExt cx="844650" cy="838175"/>
          </a:xfrm>
        </p:grpSpPr>
        <p:sp>
          <p:nvSpPr>
            <p:cNvPr id="76" name="Google Shape;76;p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24822" y="4404625"/>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16175" y="4404625"/>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6175" y="4404625"/>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884815" y="453831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884815" y="4881769"/>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19764" y="4538315"/>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1219764" y="4881769"/>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36000">
              <a:schemeClr val="dk1"/>
            </a:gs>
            <a:gs pos="100000">
              <a:schemeClr val="dk2"/>
            </a:gs>
          </a:gsLst>
          <a:lin ang="8099331" scaled="0"/>
        </a:gradFill>
        <a:effectLst/>
      </p:bgPr>
    </p:bg>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2290025" y="1802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9"/>
          <p:cNvSpPr txBox="1">
            <a:spLocks noGrp="1"/>
          </p:cNvSpPr>
          <p:nvPr>
            <p:ph type="subTitle" idx="1"/>
          </p:nvPr>
        </p:nvSpPr>
        <p:spPr>
          <a:xfrm>
            <a:off x="2036250" y="2600725"/>
            <a:ext cx="5071500" cy="12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9"/>
          <p:cNvSpPr/>
          <p:nvPr/>
        </p:nvSpPr>
        <p:spPr>
          <a:xfrm>
            <a:off x="8166550" y="13860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8162550" y="5350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9"/>
          <p:cNvGrpSpPr/>
          <p:nvPr/>
        </p:nvGrpSpPr>
        <p:grpSpPr>
          <a:xfrm>
            <a:off x="8428875" y="4375124"/>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9"/>
          <p:cNvSpPr/>
          <p:nvPr/>
        </p:nvSpPr>
        <p:spPr>
          <a:xfrm>
            <a:off x="267620" y="36645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104"/>
        <p:cNvGrpSpPr/>
        <p:nvPr/>
      </p:nvGrpSpPr>
      <p:grpSpPr>
        <a:xfrm>
          <a:off x="0" y="0"/>
          <a:ext cx="0" cy="0"/>
          <a:chOff x="0" y="0"/>
          <a:chExt cx="0" cy="0"/>
        </a:xfrm>
      </p:grpSpPr>
      <p:sp>
        <p:nvSpPr>
          <p:cNvPr id="105" name="Google Shape;105;p10"/>
          <p:cNvSpPr/>
          <p:nvPr/>
        </p:nvSpPr>
        <p:spPr>
          <a:xfrm>
            <a:off x="724822" y="4404625"/>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16175" y="4404625"/>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16175" y="4404625"/>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884815" y="453831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884815" y="4881769"/>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1219764" y="4538315"/>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1219764" y="4881769"/>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rot="10800000">
            <a:off x="-16125" y="3663678"/>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5400000">
            <a:off x="723083" y="3663624"/>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txBox="1">
            <a:spLocks noGrp="1"/>
          </p:cNvSpPr>
          <p:nvPr>
            <p:ph type="title"/>
          </p:nvPr>
        </p:nvSpPr>
        <p:spPr>
          <a:xfrm>
            <a:off x="631400" y="51450"/>
            <a:ext cx="2413800" cy="284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5" name="Google Shape;115;p10"/>
          <p:cNvSpPr/>
          <p:nvPr/>
        </p:nvSpPr>
        <p:spPr>
          <a:xfrm rot="-5400000">
            <a:off x="723083" y="3663624"/>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3"/>
          <p:cNvSpPr txBox="1">
            <a:spLocks noGrp="1"/>
          </p:cNvSpPr>
          <p:nvPr>
            <p:ph type="subTitle" idx="1"/>
          </p:nvPr>
        </p:nvSpPr>
        <p:spPr>
          <a:xfrm>
            <a:off x="720000" y="16226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2"/>
          </p:nvPr>
        </p:nvSpPr>
        <p:spPr>
          <a:xfrm>
            <a:off x="716600" y="1989652"/>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hasCustomPrompt="1"/>
          </p:nvPr>
        </p:nvSpPr>
        <p:spPr>
          <a:xfrm>
            <a:off x="3497321"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3"/>
          <p:cNvSpPr txBox="1">
            <a:spLocks noGrp="1"/>
          </p:cNvSpPr>
          <p:nvPr>
            <p:ph type="title" idx="4" hasCustomPrompt="1"/>
          </p:nvPr>
        </p:nvSpPr>
        <p:spPr>
          <a:xfrm>
            <a:off x="3497321"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4" name="Google Shape;134;p13"/>
          <p:cNvSpPr txBox="1">
            <a:spLocks noGrp="1"/>
          </p:cNvSpPr>
          <p:nvPr>
            <p:ph type="title" idx="5" hasCustomPrompt="1"/>
          </p:nvPr>
        </p:nvSpPr>
        <p:spPr>
          <a:xfrm>
            <a:off x="4689896"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13"/>
          <p:cNvSpPr txBox="1">
            <a:spLocks noGrp="1"/>
          </p:cNvSpPr>
          <p:nvPr>
            <p:ph type="title" idx="6" hasCustomPrompt="1"/>
          </p:nvPr>
        </p:nvSpPr>
        <p:spPr>
          <a:xfrm>
            <a:off x="4689896"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6" name="Google Shape;136;p13"/>
          <p:cNvSpPr txBox="1">
            <a:spLocks noGrp="1"/>
          </p:cNvSpPr>
          <p:nvPr>
            <p:ph type="subTitle" idx="7"/>
          </p:nvPr>
        </p:nvSpPr>
        <p:spPr>
          <a:xfrm>
            <a:off x="720000" y="29205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13"/>
          <p:cNvSpPr txBox="1">
            <a:spLocks noGrp="1"/>
          </p:cNvSpPr>
          <p:nvPr>
            <p:ph type="subTitle" idx="8"/>
          </p:nvPr>
        </p:nvSpPr>
        <p:spPr>
          <a:xfrm>
            <a:off x="713175" y="3287953"/>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9"/>
          </p:nvPr>
        </p:nvSpPr>
        <p:spPr>
          <a:xfrm>
            <a:off x="5856625" y="1622650"/>
            <a:ext cx="2574300" cy="366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13"/>
          <p:cNvSpPr txBox="1">
            <a:spLocks noGrp="1"/>
          </p:cNvSpPr>
          <p:nvPr>
            <p:ph type="subTitle" idx="13"/>
          </p:nvPr>
        </p:nvSpPr>
        <p:spPr>
          <a:xfrm>
            <a:off x="5849804" y="1989652"/>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14"/>
          </p:nvPr>
        </p:nvSpPr>
        <p:spPr>
          <a:xfrm>
            <a:off x="5863500" y="2920550"/>
            <a:ext cx="2574300" cy="369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1" name="Google Shape;141;p13"/>
          <p:cNvSpPr txBox="1">
            <a:spLocks noGrp="1"/>
          </p:cNvSpPr>
          <p:nvPr>
            <p:ph type="subTitle" idx="15"/>
          </p:nvPr>
        </p:nvSpPr>
        <p:spPr>
          <a:xfrm>
            <a:off x="5856675" y="3287953"/>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2" name="Google Shape;142;p13"/>
          <p:cNvGrpSpPr/>
          <p:nvPr/>
        </p:nvGrpSpPr>
        <p:grpSpPr>
          <a:xfrm>
            <a:off x="7455325" y="310599"/>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3"/>
          <p:cNvGrpSpPr/>
          <p:nvPr/>
        </p:nvGrpSpPr>
        <p:grpSpPr>
          <a:xfrm>
            <a:off x="713238" y="4305325"/>
            <a:ext cx="844650" cy="838175"/>
            <a:chOff x="513200" y="2286375"/>
            <a:chExt cx="844650" cy="838175"/>
          </a:xfrm>
        </p:grpSpPr>
        <p:sp>
          <p:nvSpPr>
            <p:cNvPr id="150" name="Google Shape;150;p1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1550562" y="4305325"/>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24613" y="-200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3"/>
          <p:cNvGrpSpPr/>
          <p:nvPr/>
        </p:nvGrpSpPr>
        <p:grpSpPr>
          <a:xfrm>
            <a:off x="757688" y="889675"/>
            <a:ext cx="201100" cy="204325"/>
            <a:chOff x="3375338" y="419625"/>
            <a:chExt cx="201100" cy="204325"/>
          </a:xfrm>
        </p:grpSpPr>
        <p:sp>
          <p:nvSpPr>
            <p:cNvPr id="161" name="Google Shape;161;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a:off x="2116338" y="4506338"/>
            <a:ext cx="201100" cy="204325"/>
            <a:chOff x="3375338" y="419625"/>
            <a:chExt cx="201100" cy="204325"/>
          </a:xfrm>
        </p:grpSpPr>
        <p:sp>
          <p:nvSpPr>
            <p:cNvPr id="166" name="Google Shape;166;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177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1388175" y="885525"/>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72" name="Google Shape;172;p14"/>
          <p:cNvSpPr txBox="1">
            <a:spLocks noGrp="1"/>
          </p:cNvSpPr>
          <p:nvPr>
            <p:ph type="subTitle" idx="1"/>
          </p:nvPr>
        </p:nvSpPr>
        <p:spPr>
          <a:xfrm>
            <a:off x="1795350" y="3414825"/>
            <a:ext cx="5553300" cy="615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14"/>
          <p:cNvSpPr/>
          <p:nvPr/>
        </p:nvSpPr>
        <p:spPr>
          <a:xfrm rot="10800000">
            <a:off x="8034192" y="21637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4"/>
          <p:cNvGrpSpPr/>
          <p:nvPr/>
        </p:nvGrpSpPr>
        <p:grpSpPr>
          <a:xfrm rot="10800000">
            <a:off x="7755892" y="1088325"/>
            <a:ext cx="201100" cy="204325"/>
            <a:chOff x="3375338" y="419625"/>
            <a:chExt cx="201100" cy="204325"/>
          </a:xfrm>
        </p:grpSpPr>
        <p:sp>
          <p:nvSpPr>
            <p:cNvPr id="175" name="Google Shape;175;p1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4"/>
          <p:cNvGrpSpPr/>
          <p:nvPr/>
        </p:nvGrpSpPr>
        <p:grpSpPr>
          <a:xfrm>
            <a:off x="-1622800" y="4375124"/>
            <a:ext cx="2337900" cy="560387"/>
            <a:chOff x="6135125" y="2934550"/>
            <a:chExt cx="2337900" cy="701975"/>
          </a:xfrm>
        </p:grpSpPr>
        <p:sp>
          <p:nvSpPr>
            <p:cNvPr id="180" name="Google Shape;180;p1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310" y="7424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160303" y="8761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160303" y="12195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495251" y="8761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495251" y="12195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1430" y="1437"/>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rot="-5400000">
            <a:off x="-1430" y="149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8" r:id="rId7"/>
    <p:sldLayoutId id="2147483659" r:id="rId8"/>
    <p:sldLayoutId id="2147483660" r:id="rId9"/>
    <p:sldLayoutId id="2147483662" r:id="rId10"/>
    <p:sldLayoutId id="2147483664" r:id="rId11"/>
    <p:sldLayoutId id="2147483666" r:id="rId12"/>
    <p:sldLayoutId id="2147483667" r:id="rId13"/>
    <p:sldLayoutId id="2147483669" r:id="rId14"/>
    <p:sldLayoutId id="2147483670" r:id="rId15"/>
    <p:sldLayoutId id="2147483671" r:id="rId16"/>
    <p:sldLayoutId id="2147483672" r:id="rId17"/>
    <p:sldLayoutId id="2147483674" r:id="rId18"/>
    <p:sldLayoutId id="2147483675" r:id="rId19"/>
    <p:sldLayoutId id="2147483677" r:id="rId20"/>
    <p:sldLayoutId id="2147483678" r:id="rId21"/>
    <p:sldLayoutId id="2147483679" r:id="rId22"/>
    <p:sldLayoutId id="214748368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microsoft.com/office/2007/relationships/hdphoto" Target="../media/hdphoto9.wdp"/><Relationship Id="rId5" Type="http://schemas.openxmlformats.org/officeDocument/2006/relationships/image" Target="../media/image12.png"/><Relationship Id="rId4" Type="http://schemas.microsoft.com/office/2007/relationships/hdphoto" Target="../media/hdphoto8.wdp"/></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microsoft.com/office/2007/relationships/hdphoto" Target="../media/hdphoto10.wdp"/></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microsoft.com/office/2007/relationships/hdphoto" Target="../media/hdphoto11.wdp"/></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microsoft.com/office/2007/relationships/hdphoto" Target="../media/hdphoto12.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8.png"/><Relationship Id="rId12" Type="http://schemas.microsoft.com/office/2007/relationships/hdphoto" Target="../media/hdphoto17.wdp"/><Relationship Id="rId17" Type="http://schemas.openxmlformats.org/officeDocument/2006/relationships/image" Target="../media/image220.png"/><Relationship Id="rId2" Type="http://schemas.openxmlformats.org/officeDocument/2006/relationships/notesSlide" Target="../notesSlides/notesSlide37.xml"/><Relationship Id="rId16" Type="http://schemas.microsoft.com/office/2007/relationships/hdphoto" Target="../media/hdphoto19.wdp"/><Relationship Id="rId1" Type="http://schemas.openxmlformats.org/officeDocument/2006/relationships/slideLayout" Target="../slideLayouts/slideLayout17.xml"/><Relationship Id="rId6" Type="http://schemas.microsoft.com/office/2007/relationships/hdphoto" Target="../media/hdphoto14.wdp"/><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png"/><Relationship Id="rId10" Type="http://schemas.microsoft.com/office/2007/relationships/hdphoto" Target="../media/hdphoto16.wdp"/><Relationship Id="rId4" Type="http://schemas.microsoft.com/office/2007/relationships/hdphoto" Target="../media/hdphoto13.wdp"/><Relationship Id="rId9" Type="http://schemas.openxmlformats.org/officeDocument/2006/relationships/image" Target="../media/image19.png"/><Relationship Id="rId14" Type="http://schemas.microsoft.com/office/2007/relationships/hdphoto" Target="../media/hdphoto18.wdp"/></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microsoft.com/office/2007/relationships/hdphoto" Target="../media/hdphoto20.wdp"/><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microsoft.com/office/2007/relationships/hdphoto" Target="../media/hdphoto21.wdp"/></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microsoft.com/office/2007/relationships/hdphoto" Target="../media/hdphoto22.wdp"/></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microsoft.com/office/2007/relationships/hdphoto" Target="../media/hdphoto23.wdp"/><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0.xml"/><Relationship Id="rId5" Type="http://schemas.microsoft.com/office/2007/relationships/hdphoto" Target="../media/hdphoto24.wdp"/><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0.xml"/><Relationship Id="rId1" Type="http://schemas.openxmlformats.org/officeDocument/2006/relationships/slideLayout" Target="../slideLayouts/slideLayout20.xml"/><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4778499" y="609600"/>
            <a:ext cx="3839983" cy="29656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smtClean="0"/>
              <a:t>LOAD SHORTFALL PREDICTION</a:t>
            </a:r>
            <a:r>
              <a:rPr lang="en" sz="2400" b="0" dirty="0" smtClean="0"/>
              <a:t>AT 3-HOURLY FREQUENCY FOR SPAIN</a:t>
            </a:r>
            <a:endParaRPr sz="3000" b="0" dirty="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2230" t="357" r="49755" b="9881"/>
          <a:stretch/>
        </p:blipFill>
        <p:spPr>
          <a:xfrm>
            <a:off x="-31897" y="1"/>
            <a:ext cx="4109912" cy="5144132"/>
          </a:xfrm>
          <a:prstGeom prst="rect">
            <a:avLst/>
          </a:prstGeom>
        </p:spPr>
      </p:pic>
      <p:sp>
        <p:nvSpPr>
          <p:cNvPr id="507" name="Google Shape;507;p36"/>
          <p:cNvSpPr/>
          <p:nvPr/>
        </p:nvSpPr>
        <p:spPr>
          <a:xfrm flipH="1">
            <a:off x="841394" y="430610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rgbClr val="4A7A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flipH="1">
            <a:off x="4026" y="4348141"/>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bg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rgbClr val="4A7A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6"/>
          <p:cNvGrpSpPr/>
          <p:nvPr/>
        </p:nvGrpSpPr>
        <p:grpSpPr>
          <a:xfrm flipH="1">
            <a:off x="841394" y="3467950"/>
            <a:ext cx="844650" cy="838175"/>
            <a:chOff x="513200" y="2286375"/>
            <a:chExt cx="844650" cy="838175"/>
          </a:xfrm>
          <a:solidFill>
            <a:schemeClr val="bg1">
              <a:lumMod val="40000"/>
              <a:lumOff val="60000"/>
            </a:schemeClr>
          </a:solidFill>
        </p:grpSpPr>
        <p:sp>
          <p:nvSpPr>
            <p:cNvPr id="511" name="Google Shape;511;p36"/>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6"/>
          <p:cNvSpPr/>
          <p:nvPr/>
        </p:nvSpPr>
        <p:spPr>
          <a:xfrm flipH="1">
            <a:off x="4059" y="346795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bg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txBox="1">
            <a:spLocks noGrp="1"/>
          </p:cNvSpPr>
          <p:nvPr>
            <p:ph type="subTitle" idx="1"/>
          </p:nvPr>
        </p:nvSpPr>
        <p:spPr>
          <a:xfrm>
            <a:off x="4778499" y="4586393"/>
            <a:ext cx="4235670" cy="360895"/>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smtClean="0"/>
              <a:t>THE FANTASTIC 5 DATA SCIENCE TEAM</a:t>
            </a:r>
            <a:endParaRPr sz="1600" b="1" dirty="0"/>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6400374" y="3864935"/>
            <a:ext cx="596232" cy="641051"/>
          </a:xfrm>
          <a:prstGeom prst="rect">
            <a:avLst/>
          </a:prstGeom>
        </p:spPr>
      </p:pic>
      <p:pic>
        <p:nvPicPr>
          <p:cNvPr id="28" name="Picture 27"/>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93682" y="3575288"/>
            <a:ext cx="1381174" cy="14849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r>
              <a:rPr lang="en-US" dirty="0"/>
              <a:t>Introduction</a:t>
            </a:r>
            <a:endParaRPr lang="en-US"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r>
              <a:rPr lang="en-US" dirty="0"/>
              <a:t>Problem presented through storyline </a:t>
            </a:r>
            <a:endParaRPr lang="en-US"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254836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43">
                                            <p:txEl>
                                              <p:pRg st="0" end="0"/>
                                            </p:txEl>
                                          </p:spTgt>
                                        </p:tgtEl>
                                        <p:attrNameLst>
                                          <p:attrName>style.opacity</p:attrName>
                                        </p:attrNameLst>
                                      </p:cBhvr>
                                      <p:to>
                                        <p:strVal val="0.25"/>
                                      </p:to>
                                    </p:set>
                                    <p:animEffect filter="image" prLst="opacity: 0.25">
                                      <p:cBhvr rctx="IE">
                                        <p:cTn id="7" dur="indefinite"/>
                                        <p:tgtEl>
                                          <p:spTgt spid="543">
                                            <p:txEl>
                                              <p:pRg st="0" end="0"/>
                                            </p:txEl>
                                          </p:spTgt>
                                        </p:tgtEl>
                                      </p:cBhvr>
                                    </p:animEffect>
                                  </p:childTnLst>
                                </p:cTn>
                              </p:par>
                              <p:par>
                                <p:cTn id="8" presetID="9" presetClass="emph" presetSubtype="0" grpId="0" nodeType="withEffect">
                                  <p:stCondLst>
                                    <p:cond delay="0"/>
                                  </p:stCondLst>
                                  <p:childTnLst>
                                    <p:set>
                                      <p:cBhvr rctx="PPT">
                                        <p:cTn id="9" dur="indefinite"/>
                                        <p:tgtEl>
                                          <p:spTgt spid="544">
                                            <p:txEl>
                                              <p:pRg st="0" end="0"/>
                                            </p:txEl>
                                          </p:spTgt>
                                        </p:tgtEl>
                                        <p:attrNameLst>
                                          <p:attrName>style.opacity</p:attrName>
                                        </p:attrNameLst>
                                      </p:cBhvr>
                                      <p:to>
                                        <p:strVal val="0.25"/>
                                      </p:to>
                                    </p:set>
                                    <p:animEffect filter="image" prLst="opacity: 0.25">
                                      <p:cBhvr rctx="IE">
                                        <p:cTn id="10" dur="indefinite"/>
                                        <p:tgtEl>
                                          <p:spTgt spid="544">
                                            <p:txEl>
                                              <p:pRg st="0" end="0"/>
                                            </p:txEl>
                                          </p:spTgt>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39"/>
                                        </p:tgtEl>
                                        <p:attrNameLst>
                                          <p:attrName>style.opacity</p:attrName>
                                        </p:attrNameLst>
                                      </p:cBhvr>
                                      <p:to>
                                        <p:strVal val="0.25"/>
                                      </p:to>
                                    </p:set>
                                    <p:animEffect filter="image" prLst="opacity: 0.25">
                                      <p:cBhvr rctx="IE">
                                        <p:cTn id="16" dur="indefinite"/>
                                        <p:tgtEl>
                                          <p:spTgt spid="539"/>
                                        </p:tgtEl>
                                      </p:cBhvr>
                                    </p:animEffect>
                                  </p:childTnLst>
                                </p:cTn>
                              </p:par>
                              <p:par>
                                <p:cTn id="17" presetID="9" presetClass="emph" presetSubtype="0" grpId="0" nodeType="withEffect">
                                  <p:stCondLst>
                                    <p:cond delay="0"/>
                                  </p:stCondLst>
                                  <p:childTnLst>
                                    <p:set>
                                      <p:cBhvr rctx="PPT">
                                        <p:cTn id="18" dur="indefinite"/>
                                        <p:tgtEl>
                                          <p:spTgt spid="547">
                                            <p:txEl>
                                              <p:pRg st="0" end="0"/>
                                            </p:txEl>
                                          </p:spTgt>
                                        </p:tgtEl>
                                        <p:attrNameLst>
                                          <p:attrName>style.opacity</p:attrName>
                                        </p:attrNameLst>
                                      </p:cBhvr>
                                      <p:to>
                                        <p:strVal val="0.25"/>
                                      </p:to>
                                    </p:set>
                                    <p:animEffect filter="image" prLst="opacity: 0.25">
                                      <p:cBhvr rctx="IE">
                                        <p:cTn id="19" dur="indefinite"/>
                                        <p:tgtEl>
                                          <p:spTgt spid="547">
                                            <p:txEl>
                                              <p:pRg st="0" end="0"/>
                                            </p:txEl>
                                          </p:spTgt>
                                        </p:tgtEl>
                                      </p:cBhvr>
                                    </p:animEffect>
                                  </p:childTnLst>
                                </p:cTn>
                              </p:par>
                              <p:par>
                                <p:cTn id="20" presetID="9" presetClass="emph" presetSubtype="0" grpId="0" nodeType="withEffect">
                                  <p:stCondLst>
                                    <p:cond delay="0"/>
                                  </p:stCondLst>
                                  <p:childTnLst>
                                    <p:set>
                                      <p:cBhvr rctx="PPT">
                                        <p:cTn id="21" dur="indefinite"/>
                                        <p:tgtEl>
                                          <p:spTgt spid="548">
                                            <p:txEl>
                                              <p:pRg st="0" end="0"/>
                                            </p:txEl>
                                          </p:spTgt>
                                        </p:tgtEl>
                                        <p:attrNameLst>
                                          <p:attrName>style.opacity</p:attrName>
                                        </p:attrNameLst>
                                      </p:cBhvr>
                                      <p:to>
                                        <p:strVal val="0.25"/>
                                      </p:to>
                                    </p:set>
                                    <p:animEffect filter="image" prLst="opacity: 0.25">
                                      <p:cBhvr rctx="IE">
                                        <p:cTn id="22" dur="indefinite"/>
                                        <p:tgtEl>
                                          <p:spTgt spid="548">
                                            <p:txEl>
                                              <p:pRg st="0" end="0"/>
                                            </p:txEl>
                                          </p:spTgt>
                                        </p:tgtEl>
                                      </p:cBhvr>
                                    </p:animEffect>
                                  </p:childTnLst>
                                </p:cTn>
                              </p:par>
                              <p:par>
                                <p:cTn id="23" presetID="9" presetClass="emph" presetSubtype="0" grpId="0" nodeType="withEffect">
                                  <p:stCondLst>
                                    <p:cond delay="0"/>
                                  </p:stCondLst>
                                  <p:childTnLst>
                                    <p:set>
                                      <p:cBhvr rctx="PPT">
                                        <p:cTn id="24" dur="indefinite"/>
                                        <p:tgtEl>
                                          <p:spTgt spid="538"/>
                                        </p:tgtEl>
                                        <p:attrNameLst>
                                          <p:attrName>style.opacity</p:attrName>
                                        </p:attrNameLst>
                                      </p:cBhvr>
                                      <p:to>
                                        <p:strVal val="0.25"/>
                                      </p:to>
                                    </p:set>
                                    <p:animEffect filter="image" prLst="opacity: 0.25">
                                      <p:cBhvr rctx="IE">
                                        <p:cTn id="25" dur="indefinite"/>
                                        <p:tgtEl>
                                          <p:spTgt spid="538"/>
                                        </p:tgtEl>
                                      </p:cBhvr>
                                    </p:animEffect>
                                  </p:childTnLst>
                                </p:cTn>
                              </p:par>
                              <p:par>
                                <p:cTn id="26" presetID="9" presetClass="emph" presetSubtype="0" grpId="0" nodeType="withEffect">
                                  <p:stCondLst>
                                    <p:cond delay="0"/>
                                  </p:stCondLst>
                                  <p:childTnLst>
                                    <p:set>
                                      <p:cBhvr rctx="PPT">
                                        <p:cTn id="27" dur="indefinite"/>
                                        <p:tgtEl>
                                          <p:spTgt spid="545">
                                            <p:txEl>
                                              <p:pRg st="0" end="0"/>
                                            </p:txEl>
                                          </p:spTgt>
                                        </p:tgtEl>
                                        <p:attrNameLst>
                                          <p:attrName>style.opacity</p:attrName>
                                        </p:attrNameLst>
                                      </p:cBhvr>
                                      <p:to>
                                        <p:strVal val="0.25"/>
                                      </p:to>
                                    </p:set>
                                    <p:animEffect filter="image" prLst="opacity: 0.25">
                                      <p:cBhvr rctx="IE">
                                        <p:cTn id="28" dur="indefinite"/>
                                        <p:tgtEl>
                                          <p:spTgt spid="545">
                                            <p:txEl>
                                              <p:pRg st="0" end="0"/>
                                            </p:txEl>
                                          </p:spTgt>
                                        </p:tgtEl>
                                      </p:cBhvr>
                                    </p:animEffect>
                                  </p:childTnLst>
                                </p:cTn>
                              </p:par>
                              <p:par>
                                <p:cTn id="29" presetID="9" presetClass="emph" presetSubtype="0" grpId="0" nodeType="withEffect">
                                  <p:stCondLst>
                                    <p:cond delay="0"/>
                                  </p:stCondLst>
                                  <p:childTnLst>
                                    <p:set>
                                      <p:cBhvr rctx="PPT">
                                        <p:cTn id="30" dur="indefinite"/>
                                        <p:tgtEl>
                                          <p:spTgt spid="546">
                                            <p:txEl>
                                              <p:pRg st="0" end="0"/>
                                            </p:txEl>
                                          </p:spTgt>
                                        </p:tgtEl>
                                        <p:attrNameLst>
                                          <p:attrName>style.opacity</p:attrName>
                                        </p:attrNameLst>
                                      </p:cBhvr>
                                      <p:to>
                                        <p:strVal val="0.25"/>
                                      </p:to>
                                    </p:set>
                                    <p:animEffect filter="image" prLst="opacity: 0.25">
                                      <p:cBhvr rctx="IE">
                                        <p:cTn id="31" dur="indefinite"/>
                                        <p:tgtEl>
                                          <p:spTgt spid="546">
                                            <p:txEl>
                                              <p:pRg st="0" end="0"/>
                                            </p:txEl>
                                          </p:spTgt>
                                        </p:tgtEl>
                                      </p:cBhvr>
                                    </p:animEffect>
                                  </p:childTnLst>
                                </p:cTn>
                              </p:par>
                              <p:par>
                                <p:cTn id="32" presetID="9" presetClass="emph" presetSubtype="0" grpId="0" nodeType="withEffect">
                                  <p:stCondLst>
                                    <p:cond delay="0"/>
                                  </p:stCondLst>
                                  <p:childTnLst>
                                    <p:set>
                                      <p:cBhvr rctx="PPT">
                                        <p:cTn id="33" dur="indefinite"/>
                                        <p:tgtEl>
                                          <p:spTgt spid="23"/>
                                        </p:tgtEl>
                                        <p:attrNameLst>
                                          <p:attrName>style.opacity</p:attrName>
                                        </p:attrNameLst>
                                      </p:cBhvr>
                                      <p:to>
                                        <p:strVal val="0.25"/>
                                      </p:to>
                                    </p:set>
                                    <p:animEffect filter="image" prLst="opacity: 0.25">
                                      <p:cBhvr rctx="IE">
                                        <p:cTn id="34" dur="indefinite"/>
                                        <p:tgtEl>
                                          <p:spTgt spid="23"/>
                                        </p:tgtEl>
                                      </p:cBhvr>
                                    </p:animEffect>
                                  </p:childTnLst>
                                </p:cTn>
                              </p:par>
                              <p:par>
                                <p:cTn id="35" presetID="9" presetClass="emph" presetSubtype="0" grpId="0" nodeType="withEffect">
                                  <p:stCondLst>
                                    <p:cond delay="0"/>
                                  </p:stCondLst>
                                  <p:childTnLst>
                                    <p:set>
                                      <p:cBhvr rctx="PPT">
                                        <p:cTn id="36" dur="indefinite"/>
                                        <p:tgtEl>
                                          <p:spTgt spid="24"/>
                                        </p:tgtEl>
                                        <p:attrNameLst>
                                          <p:attrName>style.opacity</p:attrName>
                                        </p:attrNameLst>
                                      </p:cBhvr>
                                      <p:to>
                                        <p:strVal val="0.25"/>
                                      </p:to>
                                    </p:set>
                                    <p:animEffect filter="image" prLst="opacity: 0.25">
                                      <p:cBhvr rctx="IE">
                                        <p:cTn id="37" dur="indefinite"/>
                                        <p:tgtEl>
                                          <p:spTgt spid="24"/>
                                        </p:tgtEl>
                                      </p:cBhvr>
                                    </p:animEffect>
                                  </p:childTnLst>
                                </p:cTn>
                              </p:par>
                              <p:par>
                                <p:cTn id="38" presetID="9" presetClass="emph" presetSubtype="0" grpId="0" nodeType="withEffect">
                                  <p:stCondLst>
                                    <p:cond delay="0"/>
                                  </p:stCondLst>
                                  <p:childTnLst>
                                    <p:set>
                                      <p:cBhvr rctx="PPT">
                                        <p:cTn id="39" dur="indefinite"/>
                                        <p:tgtEl>
                                          <p:spTgt spid="20"/>
                                        </p:tgtEl>
                                        <p:attrNameLst>
                                          <p:attrName>style.opacity</p:attrName>
                                        </p:attrNameLst>
                                      </p:cBhvr>
                                      <p:to>
                                        <p:strVal val="0.25"/>
                                      </p:to>
                                    </p:set>
                                    <p:animEffect filter="image" prLst="opacity: 0.25">
                                      <p:cBhvr rctx="IE">
                                        <p:cTn id="40" dur="indefinite"/>
                                        <p:tgtEl>
                                          <p:spTgt spid="20"/>
                                        </p:tgtEl>
                                      </p:cBhvr>
                                    </p:animEffect>
                                  </p:childTnLst>
                                </p:cTn>
                              </p:par>
                              <p:par>
                                <p:cTn id="41" presetID="9" presetClass="emph" presetSubtype="0" grpId="0" nodeType="withEffect">
                                  <p:stCondLst>
                                    <p:cond delay="0"/>
                                  </p:stCondLst>
                                  <p:childTnLst>
                                    <p:set>
                                      <p:cBhvr rctx="PPT">
                                        <p:cTn id="42" dur="indefinite"/>
                                        <p:tgtEl>
                                          <p:spTgt spid="19"/>
                                        </p:tgtEl>
                                        <p:attrNameLst>
                                          <p:attrName>style.opacity</p:attrName>
                                        </p:attrNameLst>
                                      </p:cBhvr>
                                      <p:to>
                                        <p:strVal val="0.25"/>
                                      </p:to>
                                    </p:set>
                                    <p:animEffect filter="image" prLst="opacity: 0.25">
                                      <p:cBhvr rctx="IE">
                                        <p:cTn id="43" dur="indefinite"/>
                                        <p:tgtEl>
                                          <p:spTgt spid="19"/>
                                        </p:tgtEl>
                                      </p:cBhvr>
                                    </p:animEffect>
                                  </p:childTnLst>
                                </p:cTn>
                              </p:par>
                              <p:par>
                                <p:cTn id="44" presetID="9" presetClass="emph" presetSubtype="0" grpId="0" nodeType="withEffect">
                                  <p:stCondLst>
                                    <p:cond delay="0"/>
                                  </p:stCondLst>
                                  <p:childTnLst>
                                    <p:set>
                                      <p:cBhvr rctx="PPT">
                                        <p:cTn id="45" dur="indefinite"/>
                                        <p:tgtEl>
                                          <p:spTgt spid="22"/>
                                        </p:tgtEl>
                                        <p:attrNameLst>
                                          <p:attrName>style.opacity</p:attrName>
                                        </p:attrNameLst>
                                      </p:cBhvr>
                                      <p:to>
                                        <p:strVal val="0.25"/>
                                      </p:to>
                                    </p:set>
                                    <p:animEffect filter="image" prLst="opacity: 0.25">
                                      <p:cBhvr rctx="IE">
                                        <p:cTn id="46" dur="indefinite"/>
                                        <p:tgtEl>
                                          <p:spTgt spid="22"/>
                                        </p:tgtEl>
                                      </p:cBhvr>
                                    </p:animEffect>
                                  </p:childTnLst>
                                </p:cTn>
                              </p:par>
                              <p:par>
                                <p:cTn id="47" presetID="9" presetClass="emph" presetSubtype="0" grpId="0" nodeType="withEffect">
                                  <p:stCondLst>
                                    <p:cond delay="0"/>
                                  </p:stCondLst>
                                  <p:childTnLst>
                                    <p:set>
                                      <p:cBhvr rctx="PPT">
                                        <p:cTn id="48" dur="indefinite"/>
                                        <p:tgtEl>
                                          <p:spTgt spid="21"/>
                                        </p:tgtEl>
                                        <p:attrNameLst>
                                          <p:attrName>style.opacity</p:attrName>
                                        </p:attrNameLst>
                                      </p:cBhvr>
                                      <p:to>
                                        <p:strVal val="0.25"/>
                                      </p:to>
                                    </p:set>
                                    <p:animEffect filter="image" prLst="opacity: 0.25">
                                      <p:cBhvr rctx="IE">
                                        <p:cTn id="49"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0" grpId="0" animBg="1"/>
      <p:bldP spid="543" grpId="0" build="p"/>
      <p:bldP spid="544" grpId="0" build="p"/>
      <p:bldP spid="545" grpId="0" build="p"/>
      <p:bldP spid="546" grpId="0" build="p"/>
      <p:bldP spid="547" grpId="0" build="p"/>
      <p:bldP spid="548" grpId="0" build="p"/>
      <p:bldP spid="19" grpId="0" animBg="1"/>
      <p:bldP spid="20" grpId="0" animBg="1"/>
      <p:bldP spid="21" grpId="0"/>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indent="0"/>
            <a:r>
              <a:rPr lang="en-US" dirty="0" smtClean="0"/>
              <a:t>Introduction</a:t>
            </a:r>
            <a:endParaRPr lang="en-US"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r>
              <a:rPr lang="en-US" dirty="0"/>
              <a:t>Problem presented through storyline </a:t>
            </a:r>
            <a:endParaRPr lang="en-US"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225349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39"/>
                                        </p:tgtEl>
                                        <p:attrNameLst>
                                          <p:attrName>style.opacity</p:attrName>
                                        </p:attrNameLst>
                                      </p:cBhvr>
                                      <p:to>
                                        <p:strVal val="0.25"/>
                                      </p:to>
                                    </p:set>
                                    <p:animEffect filter="image" prLst="opacity: 0.25">
                                      <p:cBhvr rctx="IE">
                                        <p:cTn id="7" dur="indefinite"/>
                                        <p:tgtEl>
                                          <p:spTgt spid="539"/>
                                        </p:tgtEl>
                                      </p:cBhvr>
                                    </p:animEffect>
                                  </p:childTnLst>
                                </p:cTn>
                              </p:par>
                              <p:par>
                                <p:cTn id="8" presetID="9" presetClass="emph" presetSubtype="0" grpId="0" nodeType="withEffect">
                                  <p:stCondLst>
                                    <p:cond delay="0"/>
                                  </p:stCondLst>
                                  <p:childTnLst>
                                    <p:set>
                                      <p:cBhvr rctx="PPT">
                                        <p:cTn id="9" dur="indefinite"/>
                                        <p:tgtEl>
                                          <p:spTgt spid="540"/>
                                        </p:tgtEl>
                                        <p:attrNameLst>
                                          <p:attrName>style.opacity</p:attrName>
                                        </p:attrNameLst>
                                      </p:cBhvr>
                                      <p:to>
                                        <p:strVal val="0.25"/>
                                      </p:to>
                                    </p:set>
                                    <p:animEffect filter="image" prLst="opacity: 0.25">
                                      <p:cBhvr rctx="IE">
                                        <p:cTn id="10" dur="indefinite"/>
                                        <p:tgtEl>
                                          <p:spTgt spid="540"/>
                                        </p:tgtEl>
                                      </p:cBhvr>
                                    </p:animEffect>
                                  </p:childTnLst>
                                </p:cTn>
                              </p:par>
                              <p:par>
                                <p:cTn id="11" presetID="9" presetClass="emph" presetSubtype="0" grpId="0" nodeType="withEffect">
                                  <p:stCondLst>
                                    <p:cond delay="0"/>
                                  </p:stCondLst>
                                  <p:childTnLst>
                                    <p:set>
                                      <p:cBhvr rctx="PPT">
                                        <p:cTn id="12" dur="indefinite"/>
                                        <p:tgtEl>
                                          <p:spTgt spid="543">
                                            <p:txEl>
                                              <p:pRg st="0" end="0"/>
                                            </p:txEl>
                                          </p:spTgt>
                                        </p:tgtEl>
                                        <p:attrNameLst>
                                          <p:attrName>style.opacity</p:attrName>
                                        </p:attrNameLst>
                                      </p:cBhvr>
                                      <p:to>
                                        <p:strVal val="0.25"/>
                                      </p:to>
                                    </p:set>
                                    <p:animEffect filter="image" prLst="opacity: 0.25">
                                      <p:cBhvr rctx="IE">
                                        <p:cTn id="13" dur="indefinite"/>
                                        <p:tgtEl>
                                          <p:spTgt spid="543">
                                            <p:txEl>
                                              <p:pRg st="0" end="0"/>
                                            </p:txEl>
                                          </p:spTgt>
                                        </p:tgtEl>
                                      </p:cBhvr>
                                    </p:animEffect>
                                  </p:childTnLst>
                                </p:cTn>
                              </p:par>
                              <p:par>
                                <p:cTn id="14" presetID="9" presetClass="emph" presetSubtype="0" grpId="0" nodeType="withEffect">
                                  <p:stCondLst>
                                    <p:cond delay="0"/>
                                  </p:stCondLst>
                                  <p:childTnLst>
                                    <p:set>
                                      <p:cBhvr rctx="PPT">
                                        <p:cTn id="15" dur="indefinite"/>
                                        <p:tgtEl>
                                          <p:spTgt spid="544">
                                            <p:txEl>
                                              <p:pRg st="0" end="0"/>
                                            </p:txEl>
                                          </p:spTgt>
                                        </p:tgtEl>
                                        <p:attrNameLst>
                                          <p:attrName>style.opacity</p:attrName>
                                        </p:attrNameLst>
                                      </p:cBhvr>
                                      <p:to>
                                        <p:strVal val="0.25"/>
                                      </p:to>
                                    </p:set>
                                    <p:animEffect filter="image" prLst="opacity: 0.25">
                                      <p:cBhvr rctx="IE">
                                        <p:cTn id="16" dur="indefinite"/>
                                        <p:tgtEl>
                                          <p:spTgt spid="544">
                                            <p:txEl>
                                              <p:pRg st="0" end="0"/>
                                            </p:txEl>
                                          </p:spTgt>
                                        </p:tgtEl>
                                      </p:cBhvr>
                                    </p:animEffect>
                                  </p:childTnLst>
                                </p:cTn>
                              </p:par>
                              <p:par>
                                <p:cTn id="17" presetID="9" presetClass="emph" presetSubtype="0" grpId="0" nodeType="withEffect">
                                  <p:stCondLst>
                                    <p:cond delay="0"/>
                                  </p:stCondLst>
                                  <p:childTnLst>
                                    <p:set>
                                      <p:cBhvr rctx="PPT">
                                        <p:cTn id="18" dur="indefinite"/>
                                        <p:tgtEl>
                                          <p:spTgt spid="545">
                                            <p:txEl>
                                              <p:pRg st="0" end="0"/>
                                            </p:txEl>
                                          </p:spTgt>
                                        </p:tgtEl>
                                        <p:attrNameLst>
                                          <p:attrName>style.opacity</p:attrName>
                                        </p:attrNameLst>
                                      </p:cBhvr>
                                      <p:to>
                                        <p:strVal val="0.25"/>
                                      </p:to>
                                    </p:set>
                                    <p:animEffect filter="image" prLst="opacity: 0.25">
                                      <p:cBhvr rctx="IE">
                                        <p:cTn id="19" dur="indefinite"/>
                                        <p:tgtEl>
                                          <p:spTgt spid="545">
                                            <p:txEl>
                                              <p:pRg st="0" end="0"/>
                                            </p:txEl>
                                          </p:spTgt>
                                        </p:tgtEl>
                                      </p:cBhvr>
                                    </p:animEffect>
                                  </p:childTnLst>
                                </p:cTn>
                              </p:par>
                              <p:par>
                                <p:cTn id="20" presetID="9" presetClass="emph" presetSubtype="0" grpId="0" nodeType="withEffect">
                                  <p:stCondLst>
                                    <p:cond delay="0"/>
                                  </p:stCondLst>
                                  <p:childTnLst>
                                    <p:set>
                                      <p:cBhvr rctx="PPT">
                                        <p:cTn id="21" dur="indefinite"/>
                                        <p:tgtEl>
                                          <p:spTgt spid="547">
                                            <p:txEl>
                                              <p:pRg st="0" end="0"/>
                                            </p:txEl>
                                          </p:spTgt>
                                        </p:tgtEl>
                                        <p:attrNameLst>
                                          <p:attrName>style.opacity</p:attrName>
                                        </p:attrNameLst>
                                      </p:cBhvr>
                                      <p:to>
                                        <p:strVal val="0.25"/>
                                      </p:to>
                                    </p:set>
                                    <p:animEffect filter="image" prLst="opacity: 0.25">
                                      <p:cBhvr rctx="IE">
                                        <p:cTn id="22" dur="indefinite"/>
                                        <p:tgtEl>
                                          <p:spTgt spid="547">
                                            <p:txEl>
                                              <p:pRg st="0" end="0"/>
                                            </p:txEl>
                                          </p:spTgt>
                                        </p:tgtEl>
                                      </p:cBhvr>
                                    </p:animEffect>
                                  </p:childTnLst>
                                </p:cTn>
                              </p:par>
                              <p:par>
                                <p:cTn id="23" presetID="9" presetClass="emph" presetSubtype="0" grpId="0" nodeType="withEffect">
                                  <p:stCondLst>
                                    <p:cond delay="0"/>
                                  </p:stCondLst>
                                  <p:childTnLst>
                                    <p:set>
                                      <p:cBhvr rctx="PPT">
                                        <p:cTn id="24" dur="indefinite"/>
                                        <p:tgtEl>
                                          <p:spTgt spid="548">
                                            <p:txEl>
                                              <p:pRg st="0" end="0"/>
                                            </p:txEl>
                                          </p:spTgt>
                                        </p:tgtEl>
                                        <p:attrNameLst>
                                          <p:attrName>style.opacity</p:attrName>
                                        </p:attrNameLst>
                                      </p:cBhvr>
                                      <p:to>
                                        <p:strVal val="0.25"/>
                                      </p:to>
                                    </p:set>
                                    <p:animEffect filter="image" prLst="opacity: 0.25">
                                      <p:cBhvr rctx="IE">
                                        <p:cTn id="25" dur="indefinite"/>
                                        <p:tgtEl>
                                          <p:spTgt spid="548">
                                            <p:txEl>
                                              <p:pRg st="0" end="0"/>
                                            </p:txEl>
                                          </p:spTgt>
                                        </p:tgtEl>
                                      </p:cBhvr>
                                    </p:animEffect>
                                  </p:childTnLst>
                                </p:cTn>
                              </p:par>
                              <p:par>
                                <p:cTn id="26" presetID="9" presetClass="emph" presetSubtype="0" grpId="0" nodeType="withEffect">
                                  <p:stCondLst>
                                    <p:cond delay="0"/>
                                  </p:stCondLst>
                                  <p:childTnLst>
                                    <p:set>
                                      <p:cBhvr rctx="PPT">
                                        <p:cTn id="27" dur="indefinite"/>
                                        <p:tgtEl>
                                          <p:spTgt spid="549">
                                            <p:txEl>
                                              <p:pRg st="0" end="0"/>
                                            </p:txEl>
                                          </p:spTgt>
                                        </p:tgtEl>
                                        <p:attrNameLst>
                                          <p:attrName>style.opacity</p:attrName>
                                        </p:attrNameLst>
                                      </p:cBhvr>
                                      <p:to>
                                        <p:strVal val="0.25"/>
                                      </p:to>
                                    </p:set>
                                    <p:animEffect filter="image" prLst="opacity: 0.25">
                                      <p:cBhvr rctx="IE">
                                        <p:cTn id="28" dur="indefinite"/>
                                        <p:tgtEl>
                                          <p:spTgt spid="549">
                                            <p:txEl>
                                              <p:pRg st="0" end="0"/>
                                            </p:txEl>
                                          </p:spTgt>
                                        </p:tgtEl>
                                      </p:cBhvr>
                                    </p:animEffect>
                                  </p:childTnLst>
                                </p:cTn>
                              </p:par>
                              <p:par>
                                <p:cTn id="29" presetID="9" presetClass="emph" presetSubtype="0" grpId="0" nodeType="withEffect">
                                  <p:stCondLst>
                                    <p:cond delay="0"/>
                                  </p:stCondLst>
                                  <p:childTnLst>
                                    <p:set>
                                      <p:cBhvr rctx="PPT">
                                        <p:cTn id="30" dur="indefinite"/>
                                        <p:tgtEl>
                                          <p:spTgt spid="550">
                                            <p:txEl>
                                              <p:pRg st="0" end="0"/>
                                            </p:txEl>
                                          </p:spTgt>
                                        </p:tgtEl>
                                        <p:attrNameLst>
                                          <p:attrName>style.opacity</p:attrName>
                                        </p:attrNameLst>
                                      </p:cBhvr>
                                      <p:to>
                                        <p:strVal val="0.25"/>
                                      </p:to>
                                    </p:set>
                                    <p:animEffect filter="image" prLst="opacity: 0.25">
                                      <p:cBhvr rctx="IE">
                                        <p:cTn id="31" dur="indefinite"/>
                                        <p:tgtEl>
                                          <p:spTgt spid="550">
                                            <p:txEl>
                                              <p:pRg st="0" end="0"/>
                                            </p:txEl>
                                          </p:spTgt>
                                        </p:tgtEl>
                                      </p:cBhvr>
                                    </p:animEffect>
                                  </p:childTnLst>
                                </p:cTn>
                              </p:par>
                              <p:par>
                                <p:cTn id="32" presetID="9" presetClass="emph" presetSubtype="0" grpId="0" nodeType="withEffect">
                                  <p:stCondLst>
                                    <p:cond delay="0"/>
                                  </p:stCondLst>
                                  <p:childTnLst>
                                    <p:set>
                                      <p:cBhvr rctx="PPT">
                                        <p:cTn id="33" dur="indefinite"/>
                                        <p:tgtEl>
                                          <p:spTgt spid="541"/>
                                        </p:tgtEl>
                                        <p:attrNameLst>
                                          <p:attrName>style.opacity</p:attrName>
                                        </p:attrNameLst>
                                      </p:cBhvr>
                                      <p:to>
                                        <p:strVal val="0.25"/>
                                      </p:to>
                                    </p:set>
                                    <p:animEffect filter="image" prLst="opacity: 0.25">
                                      <p:cBhvr rctx="IE">
                                        <p:cTn id="34" dur="indefinite"/>
                                        <p:tgtEl>
                                          <p:spTgt spid="541"/>
                                        </p:tgtEl>
                                      </p:cBhvr>
                                    </p:animEffect>
                                  </p:childTnLst>
                                </p:cTn>
                              </p:par>
                              <p:par>
                                <p:cTn id="35" presetID="9" presetClass="emph" presetSubtype="0" grpId="0" nodeType="withEffect">
                                  <p:stCondLst>
                                    <p:cond delay="0"/>
                                  </p:stCondLst>
                                  <p:childTnLst>
                                    <p:set>
                                      <p:cBhvr rctx="PPT">
                                        <p:cTn id="36" dur="indefinite"/>
                                        <p:tgtEl>
                                          <p:spTgt spid="538"/>
                                        </p:tgtEl>
                                        <p:attrNameLst>
                                          <p:attrName>style.opacity</p:attrName>
                                        </p:attrNameLst>
                                      </p:cBhvr>
                                      <p:to>
                                        <p:strVal val="0.25"/>
                                      </p:to>
                                    </p:set>
                                    <p:animEffect filter="image" prLst="opacity: 0.25">
                                      <p:cBhvr rctx="IE">
                                        <p:cTn id="37" dur="indefinite"/>
                                        <p:tgtEl>
                                          <p:spTgt spid="538"/>
                                        </p:tgtEl>
                                      </p:cBhvr>
                                    </p:animEffect>
                                  </p:childTnLst>
                                </p:cTn>
                              </p:par>
                              <p:par>
                                <p:cTn id="38" presetID="9" presetClass="emph" presetSubtype="0" grpId="0" nodeType="withEffect">
                                  <p:stCondLst>
                                    <p:cond delay="0"/>
                                  </p:stCondLst>
                                  <p:childTnLst>
                                    <p:set>
                                      <p:cBhvr rctx="PPT">
                                        <p:cTn id="39" dur="indefinite"/>
                                        <p:tgtEl>
                                          <p:spTgt spid="546">
                                            <p:txEl>
                                              <p:pRg st="0" end="0"/>
                                            </p:txEl>
                                          </p:spTgt>
                                        </p:tgtEl>
                                        <p:attrNameLst>
                                          <p:attrName>style.opacity</p:attrName>
                                        </p:attrNameLst>
                                      </p:cBhvr>
                                      <p:to>
                                        <p:strVal val="0.25"/>
                                      </p:to>
                                    </p:set>
                                    <p:animEffect filter="image" prLst="opacity: 0.25">
                                      <p:cBhvr rctx="IE">
                                        <p:cTn id="40" dur="indefinite"/>
                                        <p:tgtEl>
                                          <p:spTgt spid="546">
                                            <p:txEl>
                                              <p:pRg st="0" end="0"/>
                                            </p:txEl>
                                          </p:spTgt>
                                        </p:tgtEl>
                                      </p:cBhvr>
                                    </p:animEffect>
                                  </p:childTnLst>
                                </p:cTn>
                              </p:par>
                              <p:par>
                                <p:cTn id="41" presetID="9" presetClass="emph" presetSubtype="0" grpId="0" nodeType="withEffect">
                                  <p:stCondLst>
                                    <p:cond delay="0"/>
                                  </p:stCondLst>
                                  <p:childTnLst>
                                    <p:set>
                                      <p:cBhvr rctx="PPT">
                                        <p:cTn id="42" dur="indefinite"/>
                                        <p:tgtEl>
                                          <p:spTgt spid="20"/>
                                        </p:tgtEl>
                                        <p:attrNameLst>
                                          <p:attrName>style.opacity</p:attrName>
                                        </p:attrNameLst>
                                      </p:cBhvr>
                                      <p:to>
                                        <p:strVal val="0.25"/>
                                      </p:to>
                                    </p:set>
                                    <p:animEffect filter="image" prLst="opacity: 0.25">
                                      <p:cBhvr rctx="IE">
                                        <p:cTn id="43" dur="indefinite"/>
                                        <p:tgtEl>
                                          <p:spTgt spid="20"/>
                                        </p:tgtEl>
                                      </p:cBhvr>
                                    </p:animEffect>
                                  </p:childTnLst>
                                </p:cTn>
                              </p:par>
                              <p:par>
                                <p:cTn id="44" presetID="9" presetClass="emph" presetSubtype="0" grpId="0" nodeType="withEffect">
                                  <p:stCondLst>
                                    <p:cond delay="0"/>
                                  </p:stCondLst>
                                  <p:childTnLst>
                                    <p:set>
                                      <p:cBhvr rctx="PPT">
                                        <p:cTn id="45" dur="indefinite"/>
                                        <p:tgtEl>
                                          <p:spTgt spid="23"/>
                                        </p:tgtEl>
                                        <p:attrNameLst>
                                          <p:attrName>style.opacity</p:attrName>
                                        </p:attrNameLst>
                                      </p:cBhvr>
                                      <p:to>
                                        <p:strVal val="0.25"/>
                                      </p:to>
                                    </p:set>
                                    <p:animEffect filter="image" prLst="opacity: 0.25">
                                      <p:cBhvr rctx="IE">
                                        <p:cTn id="46" dur="indefinite"/>
                                        <p:tgtEl>
                                          <p:spTgt spid="23"/>
                                        </p:tgtEl>
                                      </p:cBhvr>
                                    </p:animEffect>
                                  </p:childTnLst>
                                </p:cTn>
                              </p:par>
                              <p:par>
                                <p:cTn id="47" presetID="9" presetClass="emph" presetSubtype="0" grpId="0" nodeType="withEffect">
                                  <p:stCondLst>
                                    <p:cond delay="0"/>
                                  </p:stCondLst>
                                  <p:childTnLst>
                                    <p:set>
                                      <p:cBhvr rctx="PPT">
                                        <p:cTn id="48" dur="indefinite"/>
                                        <p:tgtEl>
                                          <p:spTgt spid="24"/>
                                        </p:tgtEl>
                                        <p:attrNameLst>
                                          <p:attrName>style.opacity</p:attrName>
                                        </p:attrNameLst>
                                      </p:cBhvr>
                                      <p:to>
                                        <p:strVal val="0.25"/>
                                      </p:to>
                                    </p:set>
                                    <p:animEffect filter="image" prLst="opacity: 0.25">
                                      <p:cBhvr rctx="IE">
                                        <p:cTn id="49" dur="indefinite"/>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0" grpId="0" animBg="1"/>
      <p:bldP spid="541" grpId="0" animBg="1"/>
      <p:bldP spid="543" grpId="0" build="p"/>
      <p:bldP spid="544" grpId="0" build="p"/>
      <p:bldP spid="545" grpId="0" build="p"/>
      <p:bldP spid="546" grpId="0" build="p"/>
      <p:bldP spid="547" grpId="0" build="p"/>
      <p:bldP spid="548" grpId="0" build="p"/>
      <p:bldP spid="549" grpId="0" build="p"/>
      <p:bldP spid="550" grpId="0" build="p"/>
      <p:bldP spid="20" grpId="0" animBg="1"/>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r>
              <a:rPr lang="en-US" dirty="0"/>
              <a:t>Introduction</a:t>
            </a:r>
            <a:endParaRPr lang="en-US"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indent="0"/>
            <a:r>
              <a:rPr lang="en-US" dirty="0"/>
              <a:t>Problem presented through storyline </a:t>
            </a:r>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175736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38"/>
                                        </p:tgtEl>
                                        <p:attrNameLst>
                                          <p:attrName>style.opacity</p:attrName>
                                        </p:attrNameLst>
                                      </p:cBhvr>
                                      <p:to>
                                        <p:strVal val="0.25"/>
                                      </p:to>
                                    </p:set>
                                    <p:animEffect filter="image" prLst="opacity: 0.25">
                                      <p:cBhvr rctx="IE">
                                        <p:cTn id="7" dur="indefinite"/>
                                        <p:tgtEl>
                                          <p:spTgt spid="538"/>
                                        </p:tgtEl>
                                      </p:cBhvr>
                                    </p:animEffect>
                                  </p:childTnLst>
                                </p:cTn>
                              </p:par>
                              <p:par>
                                <p:cTn id="8" presetID="9" presetClass="emph" presetSubtype="0" grpId="0" nodeType="withEffect">
                                  <p:stCondLst>
                                    <p:cond delay="0"/>
                                  </p:stCondLst>
                                  <p:childTnLst>
                                    <p:set>
                                      <p:cBhvr rctx="PPT">
                                        <p:cTn id="9" dur="indefinite"/>
                                        <p:tgtEl>
                                          <p:spTgt spid="539"/>
                                        </p:tgtEl>
                                        <p:attrNameLst>
                                          <p:attrName>style.opacity</p:attrName>
                                        </p:attrNameLst>
                                      </p:cBhvr>
                                      <p:to>
                                        <p:strVal val="0.25"/>
                                      </p:to>
                                    </p:set>
                                    <p:animEffect filter="image" prLst="opacity: 0.25">
                                      <p:cBhvr rctx="IE">
                                        <p:cTn id="10" dur="indefinite"/>
                                        <p:tgtEl>
                                          <p:spTgt spid="539"/>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41"/>
                                        </p:tgtEl>
                                        <p:attrNameLst>
                                          <p:attrName>style.opacity</p:attrName>
                                        </p:attrNameLst>
                                      </p:cBhvr>
                                      <p:to>
                                        <p:strVal val="0.25"/>
                                      </p:to>
                                    </p:set>
                                    <p:animEffect filter="image" prLst="opacity: 0.25">
                                      <p:cBhvr rctx="IE">
                                        <p:cTn id="16" dur="indefinite"/>
                                        <p:tgtEl>
                                          <p:spTgt spid="541"/>
                                        </p:tgtEl>
                                      </p:cBhvr>
                                    </p:animEffect>
                                  </p:childTnLst>
                                </p:cTn>
                              </p:par>
                              <p:par>
                                <p:cTn id="17" presetID="9" presetClass="emph" presetSubtype="0" grpId="0" nodeType="withEffect">
                                  <p:stCondLst>
                                    <p:cond delay="0"/>
                                  </p:stCondLst>
                                  <p:childTnLst>
                                    <p:set>
                                      <p:cBhvr rctx="PPT">
                                        <p:cTn id="18" dur="indefinite"/>
                                        <p:tgtEl>
                                          <p:spTgt spid="543">
                                            <p:txEl>
                                              <p:pRg st="0" end="0"/>
                                            </p:txEl>
                                          </p:spTgt>
                                        </p:tgtEl>
                                        <p:attrNameLst>
                                          <p:attrName>style.opacity</p:attrName>
                                        </p:attrNameLst>
                                      </p:cBhvr>
                                      <p:to>
                                        <p:strVal val="0.25"/>
                                      </p:to>
                                    </p:set>
                                    <p:animEffect filter="image" prLst="opacity: 0.25">
                                      <p:cBhvr rctx="IE">
                                        <p:cTn id="19" dur="indefinite"/>
                                        <p:tgtEl>
                                          <p:spTgt spid="543">
                                            <p:txEl>
                                              <p:pRg st="0" end="0"/>
                                            </p:txEl>
                                          </p:spTgt>
                                        </p:tgtEl>
                                      </p:cBhvr>
                                    </p:animEffect>
                                  </p:childTnLst>
                                </p:cTn>
                              </p:par>
                              <p:par>
                                <p:cTn id="20" presetID="9" presetClass="emph" presetSubtype="0" grpId="0" nodeType="withEffect">
                                  <p:stCondLst>
                                    <p:cond delay="0"/>
                                  </p:stCondLst>
                                  <p:childTnLst>
                                    <p:set>
                                      <p:cBhvr rctx="PPT">
                                        <p:cTn id="21" dur="indefinite"/>
                                        <p:tgtEl>
                                          <p:spTgt spid="544">
                                            <p:txEl>
                                              <p:pRg st="0" end="0"/>
                                            </p:txEl>
                                          </p:spTgt>
                                        </p:tgtEl>
                                        <p:attrNameLst>
                                          <p:attrName>style.opacity</p:attrName>
                                        </p:attrNameLst>
                                      </p:cBhvr>
                                      <p:to>
                                        <p:strVal val="0.25"/>
                                      </p:to>
                                    </p:set>
                                    <p:animEffect filter="image" prLst="opacity: 0.25">
                                      <p:cBhvr rctx="IE">
                                        <p:cTn id="22" dur="indefinite"/>
                                        <p:tgtEl>
                                          <p:spTgt spid="544">
                                            <p:txEl>
                                              <p:pRg st="0" end="0"/>
                                            </p:txEl>
                                          </p:spTgt>
                                        </p:tgtEl>
                                      </p:cBhvr>
                                    </p:animEffect>
                                  </p:childTnLst>
                                </p:cTn>
                              </p:par>
                              <p:par>
                                <p:cTn id="23" presetID="9" presetClass="emph" presetSubtype="0" grpId="0" nodeType="withEffect">
                                  <p:stCondLst>
                                    <p:cond delay="0"/>
                                  </p:stCondLst>
                                  <p:childTnLst>
                                    <p:set>
                                      <p:cBhvr rctx="PPT">
                                        <p:cTn id="24" dur="indefinite"/>
                                        <p:tgtEl>
                                          <p:spTgt spid="545">
                                            <p:txEl>
                                              <p:pRg st="0" end="0"/>
                                            </p:txEl>
                                          </p:spTgt>
                                        </p:tgtEl>
                                        <p:attrNameLst>
                                          <p:attrName>style.opacity</p:attrName>
                                        </p:attrNameLst>
                                      </p:cBhvr>
                                      <p:to>
                                        <p:strVal val="0.25"/>
                                      </p:to>
                                    </p:set>
                                    <p:animEffect filter="image" prLst="opacity: 0.25">
                                      <p:cBhvr rctx="IE">
                                        <p:cTn id="25" dur="indefinite"/>
                                        <p:tgtEl>
                                          <p:spTgt spid="545">
                                            <p:txEl>
                                              <p:pRg st="0" end="0"/>
                                            </p:txEl>
                                          </p:spTgt>
                                        </p:tgtEl>
                                      </p:cBhvr>
                                    </p:animEffect>
                                  </p:childTnLst>
                                </p:cTn>
                              </p:par>
                              <p:par>
                                <p:cTn id="26" presetID="9" presetClass="emph" presetSubtype="0" grpId="0" nodeType="withEffect">
                                  <p:stCondLst>
                                    <p:cond delay="0"/>
                                  </p:stCondLst>
                                  <p:childTnLst>
                                    <p:set>
                                      <p:cBhvr rctx="PPT">
                                        <p:cTn id="27" dur="indefinite"/>
                                        <p:tgtEl>
                                          <p:spTgt spid="546">
                                            <p:txEl>
                                              <p:pRg st="0" end="0"/>
                                            </p:txEl>
                                          </p:spTgt>
                                        </p:tgtEl>
                                        <p:attrNameLst>
                                          <p:attrName>style.opacity</p:attrName>
                                        </p:attrNameLst>
                                      </p:cBhvr>
                                      <p:to>
                                        <p:strVal val="0.25"/>
                                      </p:to>
                                    </p:set>
                                    <p:animEffect filter="image" prLst="opacity: 0.25">
                                      <p:cBhvr rctx="IE">
                                        <p:cTn id="28" dur="indefinite"/>
                                        <p:tgtEl>
                                          <p:spTgt spid="546">
                                            <p:txEl>
                                              <p:pRg st="0" end="0"/>
                                            </p:txEl>
                                          </p:spTgt>
                                        </p:tgtEl>
                                      </p:cBhvr>
                                    </p:animEffect>
                                  </p:childTnLst>
                                </p:cTn>
                              </p:par>
                              <p:par>
                                <p:cTn id="29" presetID="9" presetClass="emph" presetSubtype="0" grpId="0" nodeType="withEffect">
                                  <p:stCondLst>
                                    <p:cond delay="0"/>
                                  </p:stCondLst>
                                  <p:childTnLst>
                                    <p:set>
                                      <p:cBhvr rctx="PPT">
                                        <p:cTn id="30" dur="indefinite"/>
                                        <p:tgtEl>
                                          <p:spTgt spid="547">
                                            <p:txEl>
                                              <p:pRg st="0" end="0"/>
                                            </p:txEl>
                                          </p:spTgt>
                                        </p:tgtEl>
                                        <p:attrNameLst>
                                          <p:attrName>style.opacity</p:attrName>
                                        </p:attrNameLst>
                                      </p:cBhvr>
                                      <p:to>
                                        <p:strVal val="0.25"/>
                                      </p:to>
                                    </p:set>
                                    <p:animEffect filter="image" prLst="opacity: 0.25">
                                      <p:cBhvr rctx="IE">
                                        <p:cTn id="31" dur="indefinite"/>
                                        <p:tgtEl>
                                          <p:spTgt spid="547">
                                            <p:txEl>
                                              <p:pRg st="0" end="0"/>
                                            </p:txEl>
                                          </p:spTgt>
                                        </p:tgtEl>
                                      </p:cBhvr>
                                    </p:animEffect>
                                  </p:childTnLst>
                                </p:cTn>
                              </p:par>
                              <p:par>
                                <p:cTn id="32" presetID="9" presetClass="emph" presetSubtype="0" grpId="0" nodeType="withEffect">
                                  <p:stCondLst>
                                    <p:cond delay="0"/>
                                  </p:stCondLst>
                                  <p:childTnLst>
                                    <p:set>
                                      <p:cBhvr rctx="PPT">
                                        <p:cTn id="33" dur="indefinite"/>
                                        <p:tgtEl>
                                          <p:spTgt spid="548">
                                            <p:txEl>
                                              <p:pRg st="0" end="0"/>
                                            </p:txEl>
                                          </p:spTgt>
                                        </p:tgtEl>
                                        <p:attrNameLst>
                                          <p:attrName>style.opacity</p:attrName>
                                        </p:attrNameLst>
                                      </p:cBhvr>
                                      <p:to>
                                        <p:strVal val="0.25"/>
                                      </p:to>
                                    </p:set>
                                    <p:animEffect filter="image" prLst="opacity: 0.25">
                                      <p:cBhvr rctx="IE">
                                        <p:cTn id="34" dur="indefinite"/>
                                        <p:tgtEl>
                                          <p:spTgt spid="548">
                                            <p:txEl>
                                              <p:pRg st="0" end="0"/>
                                            </p:txEl>
                                          </p:spTgt>
                                        </p:tgtEl>
                                      </p:cBhvr>
                                    </p:animEffect>
                                  </p:childTnLst>
                                </p:cTn>
                              </p:par>
                              <p:par>
                                <p:cTn id="35" presetID="9" presetClass="emph" presetSubtype="0" grpId="0" nodeType="withEffect">
                                  <p:stCondLst>
                                    <p:cond delay="0"/>
                                  </p:stCondLst>
                                  <p:childTnLst>
                                    <p:set>
                                      <p:cBhvr rctx="PPT">
                                        <p:cTn id="36" dur="indefinite"/>
                                        <p:tgtEl>
                                          <p:spTgt spid="549">
                                            <p:txEl>
                                              <p:pRg st="0" end="0"/>
                                            </p:txEl>
                                          </p:spTgt>
                                        </p:tgtEl>
                                        <p:attrNameLst>
                                          <p:attrName>style.opacity</p:attrName>
                                        </p:attrNameLst>
                                      </p:cBhvr>
                                      <p:to>
                                        <p:strVal val="0.25"/>
                                      </p:to>
                                    </p:set>
                                    <p:animEffect filter="image" prLst="opacity: 0.25">
                                      <p:cBhvr rctx="IE">
                                        <p:cTn id="37" dur="indefinite"/>
                                        <p:tgtEl>
                                          <p:spTgt spid="549">
                                            <p:txEl>
                                              <p:pRg st="0" end="0"/>
                                            </p:txEl>
                                          </p:spTgt>
                                        </p:tgtEl>
                                      </p:cBhvr>
                                    </p:animEffect>
                                  </p:childTnLst>
                                </p:cTn>
                              </p:par>
                              <p:par>
                                <p:cTn id="38" presetID="9" presetClass="emph" presetSubtype="0" grpId="0" nodeType="withEffect">
                                  <p:stCondLst>
                                    <p:cond delay="0"/>
                                  </p:stCondLst>
                                  <p:childTnLst>
                                    <p:set>
                                      <p:cBhvr rctx="PPT">
                                        <p:cTn id="39" dur="indefinite"/>
                                        <p:tgtEl>
                                          <p:spTgt spid="550">
                                            <p:txEl>
                                              <p:pRg st="0" end="0"/>
                                            </p:txEl>
                                          </p:spTgt>
                                        </p:tgtEl>
                                        <p:attrNameLst>
                                          <p:attrName>style.opacity</p:attrName>
                                        </p:attrNameLst>
                                      </p:cBhvr>
                                      <p:to>
                                        <p:strVal val="0.25"/>
                                      </p:to>
                                    </p:set>
                                    <p:animEffect filter="image" prLst="opacity: 0.25">
                                      <p:cBhvr rctx="IE">
                                        <p:cTn id="40" dur="indefinite"/>
                                        <p:tgtEl>
                                          <p:spTgt spid="550">
                                            <p:txEl>
                                              <p:pRg st="0" end="0"/>
                                            </p:txEl>
                                          </p:spTgt>
                                        </p:tgtEl>
                                      </p:cBhvr>
                                    </p:animEffect>
                                  </p:childTnLst>
                                </p:cTn>
                              </p:par>
                              <p:par>
                                <p:cTn id="41" presetID="9" presetClass="emph" presetSubtype="0" grpId="0" nodeType="withEffect">
                                  <p:stCondLst>
                                    <p:cond delay="0"/>
                                  </p:stCondLst>
                                  <p:childTnLst>
                                    <p:set>
                                      <p:cBhvr rctx="PPT">
                                        <p:cTn id="42" dur="indefinite"/>
                                        <p:tgtEl>
                                          <p:spTgt spid="19"/>
                                        </p:tgtEl>
                                        <p:attrNameLst>
                                          <p:attrName>style.opacity</p:attrName>
                                        </p:attrNameLst>
                                      </p:cBhvr>
                                      <p:to>
                                        <p:strVal val="0.25"/>
                                      </p:to>
                                    </p:set>
                                    <p:animEffect filter="image" prLst="opacity: 0.25">
                                      <p:cBhvr rctx="IE">
                                        <p:cTn id="43" dur="indefinite"/>
                                        <p:tgtEl>
                                          <p:spTgt spid="19"/>
                                        </p:tgtEl>
                                      </p:cBhvr>
                                    </p:animEffect>
                                  </p:childTnLst>
                                </p:cTn>
                              </p:par>
                              <p:par>
                                <p:cTn id="44" presetID="9" presetClass="emph" presetSubtype="0" grpId="0" nodeType="withEffect">
                                  <p:stCondLst>
                                    <p:cond delay="0"/>
                                  </p:stCondLst>
                                  <p:childTnLst>
                                    <p:set>
                                      <p:cBhvr rctx="PPT">
                                        <p:cTn id="45" dur="indefinite"/>
                                        <p:tgtEl>
                                          <p:spTgt spid="21"/>
                                        </p:tgtEl>
                                        <p:attrNameLst>
                                          <p:attrName>style.opacity</p:attrName>
                                        </p:attrNameLst>
                                      </p:cBhvr>
                                      <p:to>
                                        <p:strVal val="0.25"/>
                                      </p:to>
                                    </p:set>
                                    <p:animEffect filter="image" prLst="opacity: 0.25">
                                      <p:cBhvr rctx="IE">
                                        <p:cTn id="46" dur="indefinite"/>
                                        <p:tgtEl>
                                          <p:spTgt spid="21"/>
                                        </p:tgtEl>
                                      </p:cBhvr>
                                    </p:animEffect>
                                  </p:childTnLst>
                                </p:cTn>
                              </p:par>
                              <p:par>
                                <p:cTn id="47" presetID="9" presetClass="emph" presetSubtype="0" grpId="0" nodeType="withEffect">
                                  <p:stCondLst>
                                    <p:cond delay="0"/>
                                  </p:stCondLst>
                                  <p:childTnLst>
                                    <p:set>
                                      <p:cBhvr rctx="PPT">
                                        <p:cTn id="48" dur="indefinite"/>
                                        <p:tgtEl>
                                          <p:spTgt spid="22"/>
                                        </p:tgtEl>
                                        <p:attrNameLst>
                                          <p:attrName>style.opacity</p:attrName>
                                        </p:attrNameLst>
                                      </p:cBhvr>
                                      <p:to>
                                        <p:strVal val="0.25"/>
                                      </p:to>
                                    </p:set>
                                    <p:animEffect filter="image" prLst="opacity: 0.25">
                                      <p:cBhvr rctx="IE">
                                        <p:cTn id="49"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0" grpId="0" animBg="1"/>
      <p:bldP spid="541" grpId="0" animBg="1"/>
      <p:bldP spid="543" grpId="0" build="p"/>
      <p:bldP spid="544" grpId="0" build="p"/>
      <p:bldP spid="545" grpId="0" build="p"/>
      <p:bldP spid="546" grpId="0" build="p"/>
      <p:bldP spid="547" grpId="0" build="p"/>
      <p:bldP spid="548" grpId="0" build="p"/>
      <p:bldP spid="549" grpId="0" build="p"/>
      <p:bldP spid="550" grpId="0" build="p"/>
      <p:bldP spid="19" grpId="0" animBg="1"/>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2"/>
        <p:cNvGrpSpPr/>
        <p:nvPr/>
      </p:nvGrpSpPr>
      <p:grpSpPr>
        <a:xfrm>
          <a:off x="0" y="0"/>
          <a:ext cx="0" cy="0"/>
          <a:chOff x="0" y="0"/>
          <a:chExt cx="0" cy="0"/>
        </a:xfrm>
      </p:grpSpPr>
      <p:sp>
        <p:nvSpPr>
          <p:cNvPr id="583" name="Google Shape;583;p41"/>
          <p:cNvSpPr txBox="1">
            <a:spLocks noGrp="1"/>
          </p:cNvSpPr>
          <p:nvPr>
            <p:ph type="title"/>
          </p:nvPr>
        </p:nvSpPr>
        <p:spPr>
          <a:xfrm>
            <a:off x="379151" y="563399"/>
            <a:ext cx="2868545" cy="2676511"/>
          </a:xfrm>
          <a:prstGeom prst="rect">
            <a:avLst/>
          </a:prstGeom>
        </p:spPr>
        <p:txBody>
          <a:bodyPr spcFirstLastPara="1" wrap="square" lIns="91425" tIns="91425" rIns="91425" bIns="91425" anchor="ctr" anchorCtr="0">
            <a:noAutofit/>
          </a:bodyPr>
          <a:lstStyle/>
          <a:p>
            <a:r>
              <a:rPr lang="en" sz="4800" dirty="0" smtClean="0"/>
              <a:t>01.</a:t>
            </a:r>
            <a:r>
              <a:rPr lang="en" sz="4800" dirty="0" smtClean="0"/>
              <a:t/>
            </a:r>
            <a:br>
              <a:rPr lang="en" sz="4800" dirty="0" smtClean="0"/>
            </a:br>
            <a:r>
              <a:rPr lang="en" baseline="-25000" dirty="0"/>
              <a:t/>
            </a:r>
            <a:br>
              <a:rPr lang="en" baseline="-25000" dirty="0"/>
            </a:br>
            <a:r>
              <a:rPr lang="en" dirty="0" smtClean="0"/>
              <a:t>Introduction</a:t>
            </a:r>
            <a:endParaRPr dirty="0"/>
          </a:p>
        </p:txBody>
      </p:sp>
      <p:sp>
        <p:nvSpPr>
          <p:cNvPr id="584" name="Google Shape;584;p41"/>
          <p:cNvSpPr/>
          <p:nvPr/>
        </p:nvSpPr>
        <p:spPr>
          <a:xfrm>
            <a:off x="7874975"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7037600"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2208295" y="3870425"/>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7213438"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7213438"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7357413"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7357413"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Connector 2"/>
          <p:cNvCxnSpPr/>
          <p:nvPr/>
        </p:nvCxnSpPr>
        <p:spPr>
          <a:xfrm>
            <a:off x="7221364" y="-7019"/>
            <a:ext cx="0" cy="41740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oogle Shape;5891;p77"/>
          <p:cNvGrpSpPr/>
          <p:nvPr/>
        </p:nvGrpSpPr>
        <p:grpSpPr>
          <a:xfrm rot="10800000">
            <a:off x="6649736" y="273518"/>
            <a:ext cx="1148424" cy="1148664"/>
            <a:chOff x="5049725" y="2027900"/>
            <a:chExt cx="481750" cy="481850"/>
          </a:xfrm>
          <a:solidFill>
            <a:srgbClr val="FFC000"/>
          </a:solidFill>
          <a:effectLst>
            <a:glow rad="228600">
              <a:srgbClr val="FFFF00">
                <a:alpha val="40000"/>
              </a:srgbClr>
            </a:glow>
          </a:effectLst>
        </p:grpSpPr>
        <p:sp>
          <p:nvSpPr>
            <p:cNvPr id="11" name="Google Shape;5892;p7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5893;p7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5894;p7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895;p7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896;p7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897;p7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898;p7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5899;p7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w="28575">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 name="Google Shape;583;p41"/>
          <p:cNvSpPr txBox="1">
            <a:spLocks/>
          </p:cNvSpPr>
          <p:nvPr/>
        </p:nvSpPr>
        <p:spPr>
          <a:xfrm>
            <a:off x="0" y="2822775"/>
            <a:ext cx="9143999" cy="232072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500"/>
              <a:buFont typeface="Righteous"/>
              <a:buNone/>
              <a:defRPr sz="3500" b="1" i="0" u="none" strike="noStrike" cap="none">
                <a:solidFill>
                  <a:schemeClr val="dk1"/>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4800" dirty="0" smtClean="0">
                <a:solidFill>
                  <a:schemeClr val="accent6"/>
                </a:solidFill>
              </a:rPr>
              <a:t>Imagine a world without electricity…</a:t>
            </a:r>
            <a:endParaRPr lang="en-US" dirty="0">
              <a:solidFill>
                <a:schemeClr val="accent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ouCut_20220524_0935151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470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smtClean="0"/>
              <a:t>Problem Statement</a:t>
            </a:r>
            <a:endParaRPr sz="3500" dirty="0"/>
          </a:p>
        </p:txBody>
      </p:sp>
      <p:sp>
        <p:nvSpPr>
          <p:cNvPr id="556" name="Google Shape;556;p39"/>
          <p:cNvSpPr txBox="1">
            <a:spLocks noGrp="1"/>
          </p:cNvSpPr>
          <p:nvPr>
            <p:ph type="subTitle" idx="1"/>
          </p:nvPr>
        </p:nvSpPr>
        <p:spPr>
          <a:xfrm>
            <a:off x="715100" y="3791800"/>
            <a:ext cx="3347400" cy="6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The problem statement is identified as follows:</a:t>
            </a:r>
            <a:endParaRPr dirty="0"/>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1166648"/>
            <a:ext cx="6576000" cy="8794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smtClean="0"/>
              <a:t>02.</a:t>
            </a:r>
            <a:endParaRPr sz="4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3" name="TextBox 2"/>
          <p:cNvSpPr txBox="1"/>
          <p:nvPr/>
        </p:nvSpPr>
        <p:spPr>
          <a:xfrm>
            <a:off x="862245" y="1258126"/>
            <a:ext cx="7480244" cy="3116907"/>
          </a:xfrm>
          <a:prstGeom prst="roundRect">
            <a:avLst>
              <a:gd name="adj" fmla="val 7814"/>
            </a:avLst>
          </a:prstGeom>
          <a:noFill/>
          <a:ln w="28575">
            <a:solidFill>
              <a:schemeClr val="bg2"/>
            </a:solidFill>
          </a:ln>
        </p:spPr>
        <p:txBody>
          <a:bodyPr wrap="square" rtlCol="0">
            <a:spAutoFit/>
          </a:bodyPr>
          <a:lstStyle/>
          <a:p>
            <a:pPr algn="ctr">
              <a:lnSpc>
                <a:spcPct val="150000"/>
              </a:lnSpc>
            </a:pPr>
            <a:r>
              <a:rPr lang="en-US" sz="1800" dirty="0">
                <a:solidFill>
                  <a:schemeClr val="accent6"/>
                </a:solidFill>
                <a:latin typeface="Spartan"/>
              </a:rPr>
              <a:t>Following evidence that the primary reliance of non-renewable resources is </a:t>
            </a:r>
            <a:r>
              <a:rPr lang="en-US" sz="1800" dirty="0" smtClean="0">
                <a:solidFill>
                  <a:schemeClr val="accent6"/>
                </a:solidFill>
                <a:latin typeface="Spartan"/>
              </a:rPr>
              <a:t>not sustainable</a:t>
            </a:r>
            <a:r>
              <a:rPr lang="en-US" sz="1800" dirty="0">
                <a:solidFill>
                  <a:schemeClr val="accent6"/>
                </a:solidFill>
                <a:latin typeface="Spartan"/>
              </a:rPr>
              <a:t>, the Spanish government seeks to increase </a:t>
            </a:r>
            <a:r>
              <a:rPr lang="en-US" sz="1800" dirty="0" smtClean="0">
                <a:solidFill>
                  <a:schemeClr val="accent6"/>
                </a:solidFill>
                <a:latin typeface="Spartan"/>
              </a:rPr>
              <a:t>her </a:t>
            </a:r>
            <a:r>
              <a:rPr lang="en-US" sz="1800" dirty="0">
                <a:solidFill>
                  <a:schemeClr val="accent6"/>
                </a:solidFill>
                <a:latin typeface="Spartan"/>
              </a:rPr>
              <a:t>investments in renewable energy resource infrastructure. This means gathering information about the country’s fossil fuel and renewable sources, trends and patterns. In that regard, the Fantastic5 Data science team plans to model the shortfall between fossil fuel energy and other renewable energy sources in </a:t>
            </a:r>
            <a:r>
              <a:rPr lang="en-US" sz="1800" dirty="0" smtClean="0">
                <a:solidFill>
                  <a:schemeClr val="accent6"/>
                </a:solidFill>
                <a:latin typeface="Spartan"/>
              </a:rPr>
              <a:t>Spain.</a:t>
            </a:r>
            <a:endParaRPr lang="en-US" sz="1800" b="0" i="0" u="none" strike="noStrike" cap="none" dirty="0">
              <a:solidFill>
                <a:schemeClr val="accent6"/>
              </a:solidFill>
              <a:latin typeface="Spartan"/>
              <a:sym typeface="Arial"/>
            </a:endParaRPr>
          </a:p>
        </p:txBody>
      </p:sp>
      <p:sp>
        <p:nvSpPr>
          <p:cNvPr id="6" name="Google Shape;555;p39"/>
          <p:cNvSpPr txBox="1">
            <a:spLocks noGrp="1"/>
          </p:cNvSpPr>
          <p:nvPr>
            <p:ph type="title"/>
          </p:nvPr>
        </p:nvSpPr>
        <p:spPr>
          <a:xfrm>
            <a:off x="862245" y="774500"/>
            <a:ext cx="2070141" cy="3512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smtClean="0"/>
              <a:t>Problem Statement</a:t>
            </a:r>
            <a:endParaRPr sz="16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6" name="Google Shape;596;p42"/>
          <p:cNvSpPr txBox="1">
            <a:spLocks noGrp="1"/>
          </p:cNvSpPr>
          <p:nvPr>
            <p:ph type="title"/>
          </p:nvPr>
        </p:nvSpPr>
        <p:spPr>
          <a:xfrm>
            <a:off x="2290025" y="970844"/>
            <a:ext cx="4563900" cy="1772355"/>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4800" dirty="0" smtClean="0"/>
              <a:t>03.</a:t>
            </a:r>
            <a:br>
              <a:rPr lang="en" sz="4800" dirty="0" smtClean="0"/>
            </a:br>
            <a:r>
              <a:rPr lang="en" dirty="0" smtClean="0"/>
              <a:t>Data Presentation</a:t>
            </a:r>
            <a:endParaRPr dirty="0"/>
          </a:p>
        </p:txBody>
      </p:sp>
      <p:sp>
        <p:nvSpPr>
          <p:cNvPr id="595" name="Google Shape;595;p42"/>
          <p:cNvSpPr/>
          <p:nvPr/>
        </p:nvSpPr>
        <p:spPr>
          <a:xfrm flipH="1">
            <a:off x="1513850" y="843900"/>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txBox="1">
            <a:spLocks noGrp="1"/>
          </p:cNvSpPr>
          <p:nvPr>
            <p:ph type="subTitle" idx="1"/>
          </p:nvPr>
        </p:nvSpPr>
        <p:spPr>
          <a:xfrm>
            <a:off x="2036250" y="2743199"/>
            <a:ext cx="5071500" cy="1481960"/>
          </a:xfrm>
          <a:prstGeom prst="rect">
            <a:avLst/>
          </a:prstGeom>
        </p:spPr>
        <p:txBody>
          <a:bodyPr spcFirstLastPara="1" wrap="square" lIns="91425" tIns="91425" rIns="91425" bIns="91425" anchor="t" anchorCtr="0">
            <a:noAutofit/>
          </a:bodyPr>
          <a:lstStyle/>
          <a:p>
            <a:pPr marL="0" lvl="0" indent="0"/>
            <a:r>
              <a:rPr lang="en-US" sz="1600" dirty="0"/>
              <a:t>To avoid such a problem in Spain, the government gathered data on weather conditions in five Spanish cities from 2015 to 2017 </a:t>
            </a:r>
            <a:r>
              <a:rPr lang="en-US" sz="1600" dirty="0" smtClean="0"/>
              <a:t>which </a:t>
            </a:r>
            <a:r>
              <a:rPr lang="en-US" sz="1600" dirty="0"/>
              <a:t>also includes statistics on three hourly load </a:t>
            </a:r>
            <a:r>
              <a:rPr lang="en-US" sz="1600" dirty="0" smtClean="0"/>
              <a:t>shortfall </a:t>
            </a:r>
            <a:r>
              <a:rPr lang="en-US" sz="1600" dirty="0"/>
              <a:t>over the same time period.</a:t>
            </a:r>
            <a:endParaRPr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3"/>
          <p:cNvSpPr txBox="1">
            <a:spLocks noGrp="1"/>
          </p:cNvSpPr>
          <p:nvPr>
            <p:ph type="title" idx="4294967295"/>
          </p:nvPr>
        </p:nvSpPr>
        <p:spPr>
          <a:xfrm>
            <a:off x="1626300" y="26468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01</a:t>
            </a:r>
            <a:endParaRPr sz="2000" dirty="0"/>
          </a:p>
        </p:txBody>
      </p:sp>
      <p:cxnSp>
        <p:nvCxnSpPr>
          <p:cNvPr id="603" name="Google Shape;603;p43"/>
          <p:cNvCxnSpPr>
            <a:stCxn id="602" idx="3"/>
            <a:endCxn id="604" idx="1"/>
          </p:cNvCxnSpPr>
          <p:nvPr/>
        </p:nvCxnSpPr>
        <p:spPr>
          <a:xfrm>
            <a:off x="2150100" y="2911275"/>
            <a:ext cx="2160000" cy="0"/>
          </a:xfrm>
          <a:prstGeom prst="straightConnector1">
            <a:avLst/>
          </a:prstGeom>
          <a:noFill/>
          <a:ln w="19050" cap="flat" cmpd="sng">
            <a:solidFill>
              <a:schemeClr val="dk2"/>
            </a:solidFill>
            <a:prstDash val="solid"/>
            <a:round/>
            <a:headEnd type="none" w="med" len="med"/>
            <a:tailEnd type="none" w="med" len="med"/>
          </a:ln>
        </p:spPr>
      </p:cxnSp>
      <p:cxnSp>
        <p:nvCxnSpPr>
          <p:cNvPr id="605" name="Google Shape;605;p43"/>
          <p:cNvCxnSpPr>
            <a:stCxn id="604" idx="3"/>
            <a:endCxn id="606" idx="1"/>
          </p:cNvCxnSpPr>
          <p:nvPr/>
        </p:nvCxnSpPr>
        <p:spPr>
          <a:xfrm>
            <a:off x="4833900" y="2911275"/>
            <a:ext cx="2160000" cy="0"/>
          </a:xfrm>
          <a:prstGeom prst="straightConnector1">
            <a:avLst/>
          </a:prstGeom>
          <a:noFill/>
          <a:ln w="19050" cap="flat" cmpd="sng">
            <a:solidFill>
              <a:schemeClr val="dk2"/>
            </a:solidFill>
            <a:prstDash val="solid"/>
            <a:round/>
            <a:headEnd type="none" w="med" len="med"/>
            <a:tailEnd type="none" w="med" len="med"/>
          </a:ln>
        </p:spPr>
      </p:cxnSp>
      <p:sp>
        <p:nvSpPr>
          <p:cNvPr id="607" name="Google Shape;607;p43"/>
          <p:cNvSpPr txBox="1">
            <a:spLocks noGrp="1"/>
          </p:cNvSpPr>
          <p:nvPr>
            <p:ph type="title" idx="4294967295"/>
          </p:nvPr>
        </p:nvSpPr>
        <p:spPr>
          <a:xfrm>
            <a:off x="7200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dirty="0" smtClean="0"/>
              <a:t>2015</a:t>
            </a:r>
            <a:endParaRPr sz="2000" b="0" dirty="0"/>
          </a:p>
        </p:txBody>
      </p:sp>
      <p:sp>
        <p:nvSpPr>
          <p:cNvPr id="608" name="Google Shape;608;p43"/>
          <p:cNvSpPr txBox="1">
            <a:spLocks noGrp="1"/>
          </p:cNvSpPr>
          <p:nvPr>
            <p:ph type="subTitle" idx="4294967295"/>
          </p:nvPr>
        </p:nvSpPr>
        <p:spPr>
          <a:xfrm>
            <a:off x="720000" y="3355865"/>
            <a:ext cx="2336400" cy="714000"/>
          </a:xfrm>
          <a:prstGeom prst="rect">
            <a:avLst/>
          </a:prstGeom>
        </p:spPr>
        <p:txBody>
          <a:bodyPr spcFirstLastPara="1" wrap="square" lIns="91425" tIns="91425" rIns="91425" bIns="91425" anchor="t" anchorCtr="0">
            <a:noAutofit/>
          </a:bodyPr>
          <a:lstStyle/>
          <a:p>
            <a:pPr marL="0" lvl="0" indent="0" algn="ctr">
              <a:buNone/>
            </a:pPr>
            <a:r>
              <a:rPr lang="en" sz="2000" dirty="0" smtClean="0">
                <a:solidFill>
                  <a:schemeClr val="bg2">
                    <a:lumMod val="20000"/>
                    <a:lumOff val="80000"/>
                  </a:schemeClr>
                </a:solidFill>
                <a:latin typeface="Righteous" panose="020B0604020202020204" charset="0"/>
              </a:rPr>
              <a:t>30,280,324 </a:t>
            </a:r>
            <a:r>
              <a:rPr lang="en" dirty="0" smtClean="0">
                <a:solidFill>
                  <a:schemeClr val="bg2">
                    <a:lumMod val="20000"/>
                    <a:lumOff val="80000"/>
                  </a:schemeClr>
                </a:solidFill>
                <a:latin typeface="Righteous" panose="020B0604020202020204" charset="0"/>
              </a:rPr>
              <a:t>MWH</a:t>
            </a:r>
            <a:endParaRPr dirty="0">
              <a:solidFill>
                <a:schemeClr val="bg2">
                  <a:lumMod val="20000"/>
                  <a:lumOff val="80000"/>
                </a:schemeClr>
              </a:solidFill>
              <a:latin typeface="Righteous" panose="020B0604020202020204" charset="0"/>
            </a:endParaRPr>
          </a:p>
          <a:p>
            <a:pPr marL="0" lvl="0" indent="0" algn="ctr" rtl="0">
              <a:lnSpc>
                <a:spcPct val="100000"/>
              </a:lnSpc>
              <a:spcBef>
                <a:spcPts val="0"/>
              </a:spcBef>
              <a:spcAft>
                <a:spcPts val="0"/>
              </a:spcAft>
              <a:buNone/>
            </a:pPr>
            <a:endParaRPr sz="2000" dirty="0">
              <a:solidFill>
                <a:schemeClr val="bg2">
                  <a:lumMod val="20000"/>
                  <a:lumOff val="80000"/>
                </a:schemeClr>
              </a:solidFill>
              <a:latin typeface="Righteous" panose="020B0604020202020204" charset="0"/>
            </a:endParaRPr>
          </a:p>
        </p:txBody>
      </p:sp>
      <p:sp>
        <p:nvSpPr>
          <p:cNvPr id="609" name="Google Shape;609;p43"/>
          <p:cNvSpPr txBox="1">
            <a:spLocks noGrp="1"/>
          </p:cNvSpPr>
          <p:nvPr>
            <p:ph type="title" idx="4294967295"/>
          </p:nvPr>
        </p:nvSpPr>
        <p:spPr>
          <a:xfrm>
            <a:off x="34038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dirty="0" smtClean="0"/>
              <a:t>2016</a:t>
            </a:r>
            <a:endParaRPr sz="2000" b="0" dirty="0"/>
          </a:p>
        </p:txBody>
      </p:sp>
      <p:sp>
        <p:nvSpPr>
          <p:cNvPr id="610" name="Google Shape;610;p43"/>
          <p:cNvSpPr txBox="1">
            <a:spLocks noGrp="1"/>
          </p:cNvSpPr>
          <p:nvPr>
            <p:ph type="subTitle" idx="4294967295"/>
          </p:nvPr>
        </p:nvSpPr>
        <p:spPr>
          <a:xfrm>
            <a:off x="3403800" y="3566688"/>
            <a:ext cx="2336400" cy="714000"/>
          </a:xfrm>
          <a:prstGeom prst="rect">
            <a:avLst/>
          </a:prstGeom>
        </p:spPr>
        <p:txBody>
          <a:bodyPr spcFirstLastPara="1" wrap="square" lIns="91425" tIns="91425" rIns="91425" bIns="91425" anchor="t" anchorCtr="0">
            <a:noAutofit/>
          </a:bodyPr>
          <a:lstStyle/>
          <a:p>
            <a:pPr marL="0" lvl="0" indent="0" algn="ctr">
              <a:buNone/>
            </a:pPr>
            <a:r>
              <a:rPr lang="en" sz="2000" dirty="0" smtClean="0">
                <a:solidFill>
                  <a:schemeClr val="bg2">
                    <a:lumMod val="20000"/>
                    <a:lumOff val="80000"/>
                  </a:schemeClr>
                </a:solidFill>
                <a:latin typeface="Righteous" panose="020B0604020202020204" charset="0"/>
              </a:rPr>
              <a:t>28,021,253 </a:t>
            </a:r>
            <a:r>
              <a:rPr lang="en" dirty="0">
                <a:solidFill>
                  <a:schemeClr val="bg2">
                    <a:lumMod val="20000"/>
                    <a:lumOff val="80000"/>
                  </a:schemeClr>
                </a:solidFill>
                <a:latin typeface="Righteous" panose="020B0604020202020204" charset="0"/>
              </a:rPr>
              <a:t>MWH</a:t>
            </a:r>
            <a:endParaRPr dirty="0">
              <a:solidFill>
                <a:schemeClr val="bg2">
                  <a:lumMod val="20000"/>
                  <a:lumOff val="80000"/>
                </a:schemeClr>
              </a:solidFill>
              <a:latin typeface="Righteous" panose="020B0604020202020204" charset="0"/>
            </a:endParaRPr>
          </a:p>
        </p:txBody>
      </p:sp>
      <p:sp>
        <p:nvSpPr>
          <p:cNvPr id="611" name="Google Shape;611;p43"/>
          <p:cNvSpPr txBox="1">
            <a:spLocks noGrp="1"/>
          </p:cNvSpPr>
          <p:nvPr>
            <p:ph type="title" idx="4294967295"/>
          </p:nvPr>
        </p:nvSpPr>
        <p:spPr>
          <a:xfrm>
            <a:off x="60876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dirty="0" smtClean="0"/>
              <a:t>2017</a:t>
            </a:r>
            <a:endParaRPr sz="2000" b="0" dirty="0"/>
          </a:p>
        </p:txBody>
      </p:sp>
      <p:sp>
        <p:nvSpPr>
          <p:cNvPr id="612" name="Google Shape;612;p43"/>
          <p:cNvSpPr txBox="1">
            <a:spLocks noGrp="1"/>
          </p:cNvSpPr>
          <p:nvPr>
            <p:ph type="subTitle" idx="4294967295"/>
          </p:nvPr>
        </p:nvSpPr>
        <p:spPr>
          <a:xfrm>
            <a:off x="6087600" y="3148091"/>
            <a:ext cx="2336400" cy="714000"/>
          </a:xfrm>
          <a:prstGeom prst="rect">
            <a:avLst/>
          </a:prstGeom>
        </p:spPr>
        <p:txBody>
          <a:bodyPr spcFirstLastPara="1" wrap="square" lIns="91425" tIns="91425" rIns="91425" bIns="91425" anchor="t" anchorCtr="0">
            <a:noAutofit/>
          </a:bodyPr>
          <a:lstStyle/>
          <a:p>
            <a:pPr marL="0" lvl="0" indent="0" algn="ctr">
              <a:buNone/>
            </a:pPr>
            <a:r>
              <a:rPr lang="en" sz="2000" dirty="0" smtClean="0">
                <a:solidFill>
                  <a:schemeClr val="bg2">
                    <a:lumMod val="20000"/>
                    <a:lumOff val="80000"/>
                  </a:schemeClr>
                </a:solidFill>
                <a:latin typeface="Righteous" panose="020B0604020202020204" charset="0"/>
              </a:rPr>
              <a:t>35,233,437 </a:t>
            </a:r>
            <a:r>
              <a:rPr lang="en" dirty="0">
                <a:solidFill>
                  <a:schemeClr val="bg2">
                    <a:lumMod val="20000"/>
                    <a:lumOff val="80000"/>
                  </a:schemeClr>
                </a:solidFill>
                <a:latin typeface="Righteous" panose="020B0604020202020204" charset="0"/>
              </a:rPr>
              <a:t>MWH</a:t>
            </a:r>
            <a:endParaRPr dirty="0">
              <a:solidFill>
                <a:schemeClr val="bg2">
                  <a:lumMod val="20000"/>
                  <a:lumOff val="80000"/>
                </a:schemeClr>
              </a:solidFill>
              <a:latin typeface="Righteous" panose="020B0604020202020204" charset="0"/>
            </a:endParaRPr>
          </a:p>
        </p:txBody>
      </p:sp>
      <p:sp>
        <p:nvSpPr>
          <p:cNvPr id="604" name="Google Shape;604;p43"/>
          <p:cNvSpPr txBox="1">
            <a:spLocks noGrp="1"/>
          </p:cNvSpPr>
          <p:nvPr>
            <p:ph type="title" idx="4294967295"/>
          </p:nvPr>
        </p:nvSpPr>
        <p:spPr>
          <a:xfrm>
            <a:off x="4310100" y="26468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02</a:t>
            </a:r>
            <a:endParaRPr sz="2000"/>
          </a:p>
        </p:txBody>
      </p:sp>
      <p:sp>
        <p:nvSpPr>
          <p:cNvPr id="606" name="Google Shape;606;p43"/>
          <p:cNvSpPr txBox="1">
            <a:spLocks noGrp="1"/>
          </p:cNvSpPr>
          <p:nvPr>
            <p:ph type="title" idx="4294967295"/>
          </p:nvPr>
        </p:nvSpPr>
        <p:spPr>
          <a:xfrm>
            <a:off x="6993900" y="26468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03</a:t>
            </a:r>
            <a:endParaRPr sz="2000"/>
          </a:p>
        </p:txBody>
      </p:sp>
      <p:cxnSp>
        <p:nvCxnSpPr>
          <p:cNvPr id="613" name="Google Shape;613;p43"/>
          <p:cNvCxnSpPr>
            <a:stCxn id="606" idx="3"/>
          </p:cNvCxnSpPr>
          <p:nvPr/>
        </p:nvCxnSpPr>
        <p:spPr>
          <a:xfrm>
            <a:off x="7517700" y="2911275"/>
            <a:ext cx="1756500" cy="0"/>
          </a:xfrm>
          <a:prstGeom prst="straightConnector1">
            <a:avLst/>
          </a:prstGeom>
          <a:noFill/>
          <a:ln w="19050" cap="flat" cmpd="sng">
            <a:solidFill>
              <a:schemeClr val="dk2"/>
            </a:solidFill>
            <a:prstDash val="solid"/>
            <a:round/>
            <a:headEnd type="none" w="med" len="med"/>
            <a:tailEnd type="none" w="med" len="med"/>
          </a:ln>
        </p:spPr>
      </p:cxnSp>
      <p:sp>
        <p:nvSpPr>
          <p:cNvPr id="614" name="Google Shape;614;p43"/>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Data Presentation</a:t>
            </a:r>
            <a:endParaRPr sz="2800" dirty="0"/>
          </a:p>
        </p:txBody>
      </p:sp>
      <p:sp>
        <p:nvSpPr>
          <p:cNvPr id="4" name="Rectangle 3"/>
          <p:cNvSpPr/>
          <p:nvPr/>
        </p:nvSpPr>
        <p:spPr>
          <a:xfrm>
            <a:off x="1626300" y="3846704"/>
            <a:ext cx="523800" cy="12967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10100" y="3995336"/>
            <a:ext cx="523800" cy="11481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993900" y="3609888"/>
            <a:ext cx="523800" cy="15336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614;p43"/>
          <p:cNvSpPr txBox="1">
            <a:spLocks/>
          </p:cNvSpPr>
          <p:nvPr/>
        </p:nvSpPr>
        <p:spPr>
          <a:xfrm>
            <a:off x="1888200" y="1266487"/>
            <a:ext cx="554416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400" dirty="0" smtClean="0"/>
              <a:t>3 hourly Load Shortfall</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08">
                                            <p:txEl>
                                              <p:pRg st="0" end="0"/>
                                            </p:txEl>
                                          </p:spTgt>
                                        </p:tgtEl>
                                        <p:attrNameLst>
                                          <p:attrName>style.visibility</p:attrName>
                                        </p:attrNameLst>
                                      </p:cBhvr>
                                      <p:to>
                                        <p:strVal val="visible"/>
                                      </p:to>
                                    </p:set>
                                    <p:animEffect transition="in" filter="fade">
                                      <p:cBhvr>
                                        <p:cTn id="12" dur="500"/>
                                        <p:tgtEl>
                                          <p:spTgt spid="60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0">
                                            <p:txEl>
                                              <p:pRg st="0" end="0"/>
                                            </p:txEl>
                                          </p:spTgt>
                                        </p:tgtEl>
                                        <p:attrNameLst>
                                          <p:attrName>style.visibility</p:attrName>
                                        </p:attrNameLst>
                                      </p:cBhvr>
                                      <p:to>
                                        <p:strVal val="visible"/>
                                      </p:to>
                                    </p:set>
                                    <p:animEffect transition="in" filter="fade">
                                      <p:cBhvr>
                                        <p:cTn id="22" dur="500"/>
                                        <p:tgtEl>
                                          <p:spTgt spid="6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12">
                                            <p:txEl>
                                              <p:pRg st="0" end="0"/>
                                            </p:txEl>
                                          </p:spTgt>
                                        </p:tgtEl>
                                        <p:attrNameLst>
                                          <p:attrName>style.visibility</p:attrName>
                                        </p:attrNameLst>
                                      </p:cBhvr>
                                      <p:to>
                                        <p:strVal val="visible"/>
                                      </p:to>
                                    </p:set>
                                    <p:animEffect transition="in" filter="fade">
                                      <p:cBhvr>
                                        <p:cTn id="32" dur="500"/>
                                        <p:tgtEl>
                                          <p:spTgt spid="6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build="p"/>
      <p:bldP spid="610" grpId="0" build="p"/>
      <p:bldP spid="612" grpId="0" build="p"/>
      <p:bldP spid="4"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074933" y="734481"/>
            <a:ext cx="7202311" cy="4409019"/>
          </a:xfrm>
          <a:prstGeom prst="rect">
            <a:avLst/>
          </a:prstGeom>
        </p:spPr>
      </p:pic>
      <p:sp>
        <p:nvSpPr>
          <p:cNvPr id="614" name="Google Shape;614;p43"/>
          <p:cNvSpPr txBox="1">
            <a:spLocks noGrp="1"/>
          </p:cNvSpPr>
          <p:nvPr>
            <p:ph type="title"/>
          </p:nvPr>
        </p:nvSpPr>
        <p:spPr>
          <a:xfrm>
            <a:off x="652266" y="11731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Density plot of load shortfall</a:t>
            </a:r>
            <a:endParaRPr sz="2800" dirty="0"/>
          </a:p>
        </p:txBody>
      </p:sp>
    </p:spTree>
    <p:extLst>
      <p:ext uri="{BB962C8B-B14F-4D97-AF65-F5344CB8AC3E}">
        <p14:creationId xmlns:p14="http://schemas.microsoft.com/office/powerpoint/2010/main" val="196345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56256" y="1190821"/>
            <a:ext cx="1568874" cy="1556188"/>
          </a:xfrm>
          <a:prstGeom prst="rect">
            <a:avLst/>
          </a:prstGeom>
        </p:spPr>
      </p:pic>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525041" y="3051239"/>
            <a:ext cx="1685861" cy="1632171"/>
          </a:xfrm>
          <a:prstGeom prst="rect">
            <a:avLst/>
          </a:prstGeom>
        </p:spPr>
      </p:pic>
      <p:sp>
        <p:nvSpPr>
          <p:cNvPr id="1051" name="Google Shape;1051;p61"/>
          <p:cNvSpPr txBox="1">
            <a:spLocks noGrp="1"/>
          </p:cNvSpPr>
          <p:nvPr>
            <p:ph type="subTitle" idx="1"/>
          </p:nvPr>
        </p:nvSpPr>
        <p:spPr>
          <a:xfrm>
            <a:off x="5542650" y="3399075"/>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303302" y="1452088"/>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5542650" y="4013100"/>
            <a:ext cx="2907600"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Technical Adviser</a:t>
            </a:r>
            <a:endParaRPr dirty="0"/>
          </a:p>
        </p:txBody>
      </p:sp>
      <p:sp>
        <p:nvSpPr>
          <p:cNvPr id="1054" name="Google Shape;1054;p61"/>
          <p:cNvSpPr txBox="1">
            <a:spLocks noGrp="1"/>
          </p:cNvSpPr>
          <p:nvPr>
            <p:ph type="subTitle" idx="4"/>
          </p:nvPr>
        </p:nvSpPr>
        <p:spPr>
          <a:xfrm>
            <a:off x="2303302" y="2066123"/>
            <a:ext cx="2907600"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Specialist</a:t>
            </a:r>
            <a:endParaRPr dirty="0"/>
          </a:p>
        </p:txBody>
      </p:sp>
      <p:sp>
        <p:nvSpPr>
          <p:cNvPr id="1055" name="Google Shape;1055;p61"/>
          <p:cNvSpPr txBox="1">
            <a:spLocks noGrp="1"/>
          </p:cNvSpPr>
          <p:nvPr>
            <p:ph type="title"/>
          </p:nvPr>
        </p:nvSpPr>
        <p:spPr>
          <a:xfrm>
            <a:off x="720000" y="33060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210902" y="1142114"/>
            <a:ext cx="1568874" cy="1602980"/>
          </a:xfrm>
          <a:prstGeom prst="rect">
            <a:avLst/>
          </a:prstGeom>
        </p:spPr>
      </p:pic>
      <p:sp>
        <p:nvSpPr>
          <p:cNvPr id="10" name="Google Shape;1052;p61"/>
          <p:cNvSpPr txBox="1">
            <a:spLocks/>
          </p:cNvSpPr>
          <p:nvPr/>
        </p:nvSpPr>
        <p:spPr>
          <a:xfrm>
            <a:off x="6957948" y="1452088"/>
            <a:ext cx="2907600"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6957948" y="2066123"/>
            <a:ext cx="2907600"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spTree>
    <p:extLst>
      <p:ext uri="{BB962C8B-B14F-4D97-AF65-F5344CB8AC3E}">
        <p14:creationId xmlns:p14="http://schemas.microsoft.com/office/powerpoint/2010/main" val="3789261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Target variable</a:t>
            </a:r>
            <a:endParaRPr sz="2400" dirty="0"/>
          </a:p>
        </p:txBody>
      </p:sp>
      <p:sp>
        <p:nvSpPr>
          <p:cNvPr id="3" name="Rounded Rectangle 2"/>
          <p:cNvSpPr/>
          <p:nvPr/>
        </p:nvSpPr>
        <p:spPr>
          <a:xfrm>
            <a:off x="1408387" y="1408386"/>
            <a:ext cx="7015614" cy="65164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oogle Shape;5045;p75"/>
          <p:cNvGrpSpPr/>
          <p:nvPr/>
        </p:nvGrpSpPr>
        <p:grpSpPr>
          <a:xfrm>
            <a:off x="1575481" y="1382233"/>
            <a:ext cx="804565" cy="677795"/>
            <a:chOff x="7636443" y="1204988"/>
            <a:chExt cx="804565" cy="677795"/>
          </a:xfrm>
        </p:grpSpPr>
        <p:grpSp>
          <p:nvGrpSpPr>
            <p:cNvPr id="165" name="Google Shape;5046;p75"/>
            <p:cNvGrpSpPr/>
            <p:nvPr/>
          </p:nvGrpSpPr>
          <p:grpSpPr>
            <a:xfrm>
              <a:off x="7636443" y="1509705"/>
              <a:ext cx="804565" cy="373078"/>
              <a:chOff x="7636443" y="1509705"/>
              <a:chExt cx="804565" cy="373078"/>
            </a:xfrm>
          </p:grpSpPr>
          <p:sp>
            <p:nvSpPr>
              <p:cNvPr id="229" name="Google Shape;5047;p7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048;p7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5049;p75"/>
            <p:cNvGrpSpPr/>
            <p:nvPr/>
          </p:nvGrpSpPr>
          <p:grpSpPr>
            <a:xfrm>
              <a:off x="7636443" y="1408133"/>
              <a:ext cx="804565" cy="373078"/>
              <a:chOff x="7636443" y="1408133"/>
              <a:chExt cx="804565" cy="373078"/>
            </a:xfrm>
          </p:grpSpPr>
          <p:sp>
            <p:nvSpPr>
              <p:cNvPr id="173" name="Google Shape;5050;p7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051;p7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5052;p75"/>
            <p:cNvGrpSpPr/>
            <p:nvPr/>
          </p:nvGrpSpPr>
          <p:grpSpPr>
            <a:xfrm>
              <a:off x="7636443" y="1306560"/>
              <a:ext cx="804565" cy="373078"/>
              <a:chOff x="7636443" y="1306560"/>
              <a:chExt cx="804565" cy="373078"/>
            </a:xfrm>
          </p:grpSpPr>
          <p:sp>
            <p:nvSpPr>
              <p:cNvPr id="171" name="Google Shape;5053;p7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054;p7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5055;p75"/>
            <p:cNvGrpSpPr/>
            <p:nvPr/>
          </p:nvGrpSpPr>
          <p:grpSpPr>
            <a:xfrm>
              <a:off x="7636443" y="1204988"/>
              <a:ext cx="804565" cy="373078"/>
              <a:chOff x="7636443" y="1204988"/>
              <a:chExt cx="804565" cy="373078"/>
            </a:xfrm>
          </p:grpSpPr>
          <p:sp>
            <p:nvSpPr>
              <p:cNvPr id="169" name="Google Shape;5056;p7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057;p7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 name="Google Shape;5544;p76"/>
          <p:cNvGrpSpPr/>
          <p:nvPr/>
        </p:nvGrpSpPr>
        <p:grpSpPr>
          <a:xfrm>
            <a:off x="2538670" y="2360714"/>
            <a:ext cx="4066659" cy="2274348"/>
            <a:chOff x="5159450" y="1919950"/>
            <a:chExt cx="1541050" cy="862500"/>
          </a:xfrm>
        </p:grpSpPr>
        <p:sp>
          <p:nvSpPr>
            <p:cNvPr id="232" name="Google Shape;5545;p7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38100" cap="flat" cmpd="sng">
              <a:solidFill>
                <a:srgbClr val="00B050"/>
              </a:solidFill>
              <a:prstDash val="solid"/>
              <a:round/>
              <a:headEnd type="oval" w="med" len="med"/>
              <a:tailEnd type="oval" w="med" len="med"/>
            </a:ln>
          </p:spPr>
        </p:sp>
        <p:grpSp>
          <p:nvGrpSpPr>
            <p:cNvPr id="233" name="Google Shape;5546;p76"/>
            <p:cNvGrpSpPr/>
            <p:nvPr/>
          </p:nvGrpSpPr>
          <p:grpSpPr>
            <a:xfrm>
              <a:off x="5159450" y="1919950"/>
              <a:ext cx="1541050" cy="862500"/>
              <a:chOff x="5159450" y="1919950"/>
              <a:chExt cx="1541050" cy="862500"/>
            </a:xfrm>
          </p:grpSpPr>
          <p:cxnSp>
            <p:nvCxnSpPr>
              <p:cNvPr id="234" name="Google Shape;5547;p76"/>
              <p:cNvCxnSpPr/>
              <p:nvPr/>
            </p:nvCxnSpPr>
            <p:spPr>
              <a:xfrm>
                <a:off x="5159450" y="1919950"/>
                <a:ext cx="0" cy="862500"/>
              </a:xfrm>
              <a:prstGeom prst="straightConnector1">
                <a:avLst/>
              </a:prstGeom>
              <a:noFill/>
              <a:ln w="38100" cap="flat" cmpd="sng">
                <a:solidFill>
                  <a:srgbClr val="E3E9ED"/>
                </a:solidFill>
                <a:prstDash val="solid"/>
                <a:round/>
                <a:headEnd type="none" w="med" len="med"/>
                <a:tailEnd type="none" w="med" len="med"/>
              </a:ln>
            </p:spPr>
          </p:cxnSp>
          <p:cxnSp>
            <p:nvCxnSpPr>
              <p:cNvPr id="235" name="Google Shape;5548;p76"/>
              <p:cNvCxnSpPr/>
              <p:nvPr/>
            </p:nvCxnSpPr>
            <p:spPr>
              <a:xfrm>
                <a:off x="5161200" y="2778975"/>
                <a:ext cx="1539300" cy="0"/>
              </a:xfrm>
              <a:prstGeom prst="straightConnector1">
                <a:avLst/>
              </a:prstGeom>
              <a:noFill/>
              <a:ln w="38100" cap="flat" cmpd="sng">
                <a:solidFill>
                  <a:srgbClr val="E3E9ED"/>
                </a:solidFill>
                <a:prstDash val="solid"/>
                <a:round/>
                <a:headEnd type="none" w="med" len="med"/>
                <a:tailEnd type="none" w="med" len="med"/>
              </a:ln>
            </p:spPr>
          </p:cxnSp>
        </p:grpSp>
      </p:grpSp>
      <p:sp>
        <p:nvSpPr>
          <p:cNvPr id="666" name="Google Shape;666;p47"/>
          <p:cNvSpPr txBox="1">
            <a:spLocks noGrp="1"/>
          </p:cNvSpPr>
          <p:nvPr>
            <p:ph type="title" idx="2"/>
          </p:nvPr>
        </p:nvSpPr>
        <p:spPr>
          <a:xfrm>
            <a:off x="2358667" y="1483805"/>
            <a:ext cx="2674868"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Load shortfall 3h</a:t>
            </a:r>
            <a:endParaRPr dirty="0"/>
          </a:p>
        </p:txBody>
      </p:sp>
      <p:sp>
        <p:nvSpPr>
          <p:cNvPr id="236" name="Google Shape;608;p43"/>
          <p:cNvSpPr txBox="1">
            <a:spLocks noGrp="1"/>
          </p:cNvSpPr>
          <p:nvPr>
            <p:ph type="subTitle" idx="4294967295"/>
          </p:nvPr>
        </p:nvSpPr>
        <p:spPr>
          <a:xfrm rot="16200000">
            <a:off x="1268005" y="3255093"/>
            <a:ext cx="2046509" cy="485588"/>
          </a:xfrm>
          <a:prstGeom prst="rect">
            <a:avLst/>
          </a:prstGeom>
        </p:spPr>
        <p:txBody>
          <a:bodyPr spcFirstLastPara="1" wrap="square" lIns="91425" tIns="91425" rIns="91425" bIns="91425" anchor="t" anchorCtr="0">
            <a:noAutofit/>
          </a:bodyPr>
          <a:lstStyle/>
          <a:p>
            <a:pPr marL="0" lvl="0" indent="0" algn="ctr">
              <a:buNone/>
            </a:pPr>
            <a:r>
              <a:rPr lang="en-US" sz="2000" dirty="0" smtClean="0">
                <a:solidFill>
                  <a:schemeClr val="bg2">
                    <a:lumMod val="20000"/>
                    <a:lumOff val="80000"/>
                  </a:schemeClr>
                </a:solidFill>
                <a:latin typeface="Righteous" panose="020B0604020202020204" charset="0"/>
              </a:rPr>
              <a:t>Load shortfall</a:t>
            </a:r>
            <a:endParaRPr sz="2000" dirty="0">
              <a:solidFill>
                <a:schemeClr val="bg2">
                  <a:lumMod val="20000"/>
                  <a:lumOff val="80000"/>
                </a:schemeClr>
              </a:solidFill>
              <a:latin typeface="Righteous" panose="020B0604020202020204" charset="0"/>
            </a:endParaRPr>
          </a:p>
        </p:txBody>
      </p:sp>
      <p:sp>
        <p:nvSpPr>
          <p:cNvPr id="237" name="Google Shape;608;p43"/>
          <p:cNvSpPr txBox="1">
            <a:spLocks noGrp="1"/>
          </p:cNvSpPr>
          <p:nvPr>
            <p:ph type="subTitle" idx="4294967295"/>
          </p:nvPr>
        </p:nvSpPr>
        <p:spPr>
          <a:xfrm>
            <a:off x="3735495" y="4635062"/>
            <a:ext cx="1818670" cy="401827"/>
          </a:xfrm>
          <a:prstGeom prst="rect">
            <a:avLst/>
          </a:prstGeom>
        </p:spPr>
        <p:txBody>
          <a:bodyPr spcFirstLastPara="1" wrap="square" lIns="91425" tIns="91425" rIns="91425" bIns="91425" anchor="t" anchorCtr="0">
            <a:noAutofit/>
          </a:bodyPr>
          <a:lstStyle/>
          <a:p>
            <a:pPr marL="0" lvl="0" indent="0" algn="ctr">
              <a:buNone/>
            </a:pPr>
            <a:r>
              <a:rPr lang="en-US" sz="2000" dirty="0" smtClean="0">
                <a:solidFill>
                  <a:schemeClr val="bg2">
                    <a:lumMod val="20000"/>
                    <a:lumOff val="80000"/>
                  </a:schemeClr>
                </a:solidFill>
                <a:latin typeface="Righteous" panose="020B0604020202020204" charset="0"/>
              </a:rPr>
              <a:t>Time</a:t>
            </a:r>
            <a:endParaRPr sz="2000" dirty="0">
              <a:solidFill>
                <a:schemeClr val="bg2">
                  <a:lumMod val="20000"/>
                  <a:lumOff val="80000"/>
                </a:schemeClr>
              </a:solidFill>
              <a:latin typeface="Righteous" panose="020B0604020202020204" charset="0"/>
            </a:endParaRPr>
          </a:p>
        </p:txBody>
      </p:sp>
    </p:spTree>
    <p:extLst>
      <p:ext uri="{BB962C8B-B14F-4D97-AF65-F5344CB8AC3E}">
        <p14:creationId xmlns:p14="http://schemas.microsoft.com/office/powerpoint/2010/main" val="3093678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7021957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237314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6"/>
                                        </p:tgtEl>
                                        <p:attrNameLst>
                                          <p:attrName>style.opacity</p:attrName>
                                        </p:attrNameLst>
                                      </p:cBhvr>
                                      <p:to>
                                        <p:strVal val="0.25"/>
                                      </p:to>
                                    </p:set>
                                    <p:animEffect filter="image" prLst="opacity: 0.25">
                                      <p:cBhvr rctx="IE">
                                        <p:cTn id="10" dur="indefinite"/>
                                        <p:tgtEl>
                                          <p:spTgt spid="666"/>
                                        </p:tgtEl>
                                      </p:cBhvr>
                                    </p:animEffect>
                                  </p:childTnLst>
                                </p:cTn>
                              </p:par>
                              <p:par>
                                <p:cTn id="11" presetID="9" presetClass="emph" presetSubtype="0" grpId="0" nodeType="withEffect">
                                  <p:stCondLst>
                                    <p:cond delay="0"/>
                                  </p:stCondLst>
                                  <p:childTnLst>
                                    <p:set>
                                      <p:cBhvr rctx="PPT">
                                        <p:cTn id="12" dur="indefinite"/>
                                        <p:tgtEl>
                                          <p:spTgt spid="668"/>
                                        </p:tgtEl>
                                        <p:attrNameLst>
                                          <p:attrName>style.opacity</p:attrName>
                                        </p:attrNameLst>
                                      </p:cBhvr>
                                      <p:to>
                                        <p:strVal val="0.25"/>
                                      </p:to>
                                    </p:set>
                                    <p:animEffect filter="image" prLst="opacity: 0.25">
                                      <p:cBhvr rctx="IE">
                                        <p:cTn id="13" dur="indefinite"/>
                                        <p:tgtEl>
                                          <p:spTgt spid="668"/>
                                        </p:tgtEl>
                                      </p:cBhvr>
                                    </p:animEffect>
                                  </p:childTnLst>
                                </p:cTn>
                              </p:par>
                              <p:par>
                                <p:cTn id="14" presetID="9" presetClass="emph" presetSubtype="0" nodeType="withEffect">
                                  <p:stCondLst>
                                    <p:cond delay="0"/>
                                  </p:stCondLst>
                                  <p:childTnLst>
                                    <p:set>
                                      <p:cBhvr rctx="PPT">
                                        <p:cTn id="15" dur="indefinite"/>
                                        <p:tgtEl>
                                          <p:spTgt spid="5"/>
                                        </p:tgtEl>
                                        <p:attrNameLst>
                                          <p:attrName>style.opacity</p:attrName>
                                        </p:attrNameLst>
                                      </p:cBhvr>
                                      <p:to>
                                        <p:strVal val="0.25"/>
                                      </p:to>
                                    </p:set>
                                    <p:animEffect filter="image" prLst="opacity: 0.25">
                                      <p:cBhvr rctx="IE">
                                        <p:cTn id="16" dur="indefinite"/>
                                        <p:tgtEl>
                                          <p:spTgt spid="5"/>
                                        </p:tgtEl>
                                      </p:cBhvr>
                                    </p:animEffect>
                                  </p:childTnLst>
                                </p:cTn>
                              </p:par>
                              <p:par>
                                <p:cTn id="17" presetID="9" presetClass="emph" presetSubtype="0" nodeType="withEffect">
                                  <p:stCondLst>
                                    <p:cond delay="0"/>
                                  </p:stCondLst>
                                  <p:childTnLst>
                                    <p:set>
                                      <p:cBhvr rctx="PPT">
                                        <p:cTn id="18" dur="indefinite"/>
                                        <p:tgtEl>
                                          <p:spTgt spid="6"/>
                                        </p:tgtEl>
                                        <p:attrNameLst>
                                          <p:attrName>style.opacity</p:attrName>
                                        </p:attrNameLst>
                                      </p:cBhvr>
                                      <p:to>
                                        <p:strVal val="0.25"/>
                                      </p:to>
                                    </p:set>
                                    <p:animEffect filter="image" prLst="opacity: 0.25">
                                      <p:cBhvr rctx="IE">
                                        <p:cTn id="19" dur="indefinite"/>
                                        <p:tgtEl>
                                          <p:spTgt spid="6"/>
                                        </p:tgtEl>
                                      </p:cBhvr>
                                    </p:animEffect>
                                  </p:childTnLst>
                                </p:cTn>
                              </p:par>
                              <p:par>
                                <p:cTn id="20" presetID="9" presetClass="emph" presetSubtype="0" nodeType="withEffect">
                                  <p:stCondLst>
                                    <p:cond delay="0"/>
                                  </p:stCondLst>
                                  <p:childTnLst>
                                    <p:set>
                                      <p:cBhvr rctx="PPT">
                                        <p:cTn id="21" dur="indefinite"/>
                                        <p:tgtEl>
                                          <p:spTgt spid="7"/>
                                        </p:tgtEl>
                                        <p:attrNameLst>
                                          <p:attrName>style.opacity</p:attrName>
                                        </p:attrNameLst>
                                      </p:cBhvr>
                                      <p:to>
                                        <p:strVal val="0.25"/>
                                      </p:to>
                                    </p:set>
                                    <p:animEffect filter="image" prLst="opacity: 0.25">
                                      <p:cBhvr rctx="IE">
                                        <p:cTn id="22" dur="indefinite"/>
                                        <p:tgtEl>
                                          <p:spTgt spid="7"/>
                                        </p:tgtEl>
                                      </p:cBhvr>
                                    </p:animEffect>
                                  </p:childTnLst>
                                </p:cTn>
                              </p:par>
                              <p:par>
                                <p:cTn id="23" presetID="9" presetClass="emph" presetSubtype="0" nodeType="withEffect">
                                  <p:stCondLst>
                                    <p:cond delay="0"/>
                                  </p:stCondLst>
                                  <p:childTnLst>
                                    <p:set>
                                      <p:cBhvr rctx="PPT">
                                        <p:cTn id="24" dur="indefinite"/>
                                        <p:tgtEl>
                                          <p:spTgt spid="9"/>
                                        </p:tgtEl>
                                        <p:attrNameLst>
                                          <p:attrName>style.opacity</p:attrName>
                                        </p:attrNameLst>
                                      </p:cBhvr>
                                      <p:to>
                                        <p:strVal val="0.25"/>
                                      </p:to>
                                    </p:set>
                                    <p:animEffect filter="image" prLst="opacity: 0.25">
                                      <p:cBhvr rctx="IE">
                                        <p:cTn id="25" dur="indefinite"/>
                                        <p:tgtEl>
                                          <p:spTgt spid="9"/>
                                        </p:tgtEl>
                                      </p:cBhvr>
                                    </p:animEffect>
                                  </p:childTnLst>
                                </p:cTn>
                              </p:par>
                              <p:par>
                                <p:cTn id="26" presetID="9" presetClass="emph" presetSubtype="0" grpId="0" nodeType="withEffect">
                                  <p:stCondLst>
                                    <p:cond delay="0"/>
                                  </p:stCondLst>
                                  <p:childTnLst>
                                    <p:set>
                                      <p:cBhvr rctx="PPT">
                                        <p:cTn id="27" dur="indefinite"/>
                                        <p:tgtEl>
                                          <p:spTgt spid="126"/>
                                        </p:tgtEl>
                                        <p:attrNameLst>
                                          <p:attrName>style.opacity</p:attrName>
                                        </p:attrNameLst>
                                      </p:cBhvr>
                                      <p:to>
                                        <p:strVal val="0.25"/>
                                      </p:to>
                                    </p:set>
                                    <p:animEffect filter="image" prLst="opacity: 0.25">
                                      <p:cBhvr rctx="IE">
                                        <p:cTn id="28" dur="indefinite"/>
                                        <p:tgtEl>
                                          <p:spTgt spid="126"/>
                                        </p:tgtEl>
                                      </p:cBhvr>
                                    </p:animEffect>
                                  </p:childTnLst>
                                </p:cTn>
                              </p:par>
                              <p:par>
                                <p:cTn id="29" presetID="9" presetClass="emph" presetSubtype="0" nodeType="withEffect">
                                  <p:stCondLst>
                                    <p:cond delay="0"/>
                                  </p:stCondLst>
                                  <p:childTnLst>
                                    <p:set>
                                      <p:cBhvr rctx="PPT">
                                        <p:cTn id="30" dur="indefinite"/>
                                        <p:tgtEl>
                                          <p:spTgt spid="10"/>
                                        </p:tgtEl>
                                        <p:attrNameLst>
                                          <p:attrName>style.opacity</p:attrName>
                                        </p:attrNameLst>
                                      </p:cBhvr>
                                      <p:to>
                                        <p:strVal val="0.25"/>
                                      </p:to>
                                    </p:set>
                                    <p:animEffect filter="image" prLst="opacity: 0.25">
                                      <p:cBhvr rctx="IE">
                                        <p:cTn id="31" dur="indefinite"/>
                                        <p:tgtEl>
                                          <p:spTgt spid="10"/>
                                        </p:tgtEl>
                                      </p:cBhvr>
                                    </p:animEffect>
                                  </p:childTnLst>
                                </p:cTn>
                              </p:par>
                              <p:par>
                                <p:cTn id="32" presetID="9" presetClass="emph" presetSubtype="0" grpId="0" nodeType="withEffect">
                                  <p:stCondLst>
                                    <p:cond delay="0"/>
                                  </p:stCondLst>
                                  <p:childTnLst>
                                    <p:set>
                                      <p:cBhvr rctx="PPT">
                                        <p:cTn id="33" dur="indefinite"/>
                                        <p:tgtEl>
                                          <p:spTgt spid="174"/>
                                        </p:tgtEl>
                                        <p:attrNameLst>
                                          <p:attrName>style.opacity</p:attrName>
                                        </p:attrNameLst>
                                      </p:cBhvr>
                                      <p:to>
                                        <p:strVal val="0.25"/>
                                      </p:to>
                                    </p:set>
                                    <p:animEffect filter="image" prLst="opacity: 0.25">
                                      <p:cBhvr rctx="IE">
                                        <p:cTn id="34" dur="indefinite"/>
                                        <p:tgtEl>
                                          <p:spTgt spid="174"/>
                                        </p:tgtEl>
                                      </p:cBhvr>
                                    </p:animEffect>
                                  </p:childTnLst>
                                </p:cTn>
                              </p:par>
                              <p:par>
                                <p:cTn id="35" presetID="9" presetClass="emph" presetSubtype="0" nodeType="withEffect">
                                  <p:stCondLst>
                                    <p:cond delay="0"/>
                                  </p:stCondLst>
                                  <p:childTnLst>
                                    <p:set>
                                      <p:cBhvr rctx="PPT">
                                        <p:cTn id="36" dur="indefinite"/>
                                        <p:tgtEl>
                                          <p:spTgt spid="11"/>
                                        </p:tgtEl>
                                        <p:attrNameLst>
                                          <p:attrName>style.opacity</p:attrName>
                                        </p:attrNameLst>
                                      </p:cBhvr>
                                      <p:to>
                                        <p:strVal val="0.25"/>
                                      </p:to>
                                    </p:set>
                                    <p:animEffect filter="image" prLst="opacity: 0.25">
                                      <p:cBhvr rctx="IE">
                                        <p:cTn id="37" dur="indefinite"/>
                                        <p:tgtEl>
                                          <p:spTgt spid="11"/>
                                        </p:tgtEl>
                                      </p:cBhvr>
                                    </p:animEffect>
                                  </p:childTnLst>
                                </p:cTn>
                              </p:par>
                              <p:par>
                                <p:cTn id="38" presetID="9" presetClass="emph" presetSubtype="0" grpId="0" nodeType="withEffect">
                                  <p:stCondLst>
                                    <p:cond delay="0"/>
                                  </p:stCondLst>
                                  <p:childTnLst>
                                    <p:set>
                                      <p:cBhvr rctx="PPT">
                                        <p:cTn id="39" dur="indefinite"/>
                                        <p:tgtEl>
                                          <p:spTgt spid="245"/>
                                        </p:tgtEl>
                                        <p:attrNameLst>
                                          <p:attrName>style.opacity</p:attrName>
                                        </p:attrNameLst>
                                      </p:cBhvr>
                                      <p:to>
                                        <p:strVal val="0.25"/>
                                      </p:to>
                                    </p:set>
                                    <p:animEffect filter="image" prLst="opacity: 0.25">
                                      <p:cBhvr rctx="IE">
                                        <p:cTn id="40"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668" grpId="0"/>
      <p:bldP spid="126" grpId="0"/>
      <p:bldP spid="174" grpId="0"/>
      <p:bldP spid="2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7721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6"/>
                                        </p:tgtEl>
                                        <p:attrNameLst>
                                          <p:attrName>style.opacity</p:attrName>
                                        </p:attrNameLst>
                                      </p:cBhvr>
                                      <p:to>
                                        <p:strVal val="0.25"/>
                                      </p:to>
                                    </p:set>
                                    <p:animEffect filter="image" prLst="opacity: 0.25">
                                      <p:cBhvr rctx="IE">
                                        <p:cTn id="10" dur="indefinite"/>
                                        <p:tgtEl>
                                          <p:spTgt spid="666"/>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grpId="0" nodeType="withEffect">
                                  <p:stCondLst>
                                    <p:cond delay="0"/>
                                  </p:stCondLst>
                                  <p:childTnLst>
                                    <p:set>
                                      <p:cBhvr rctx="PPT">
                                        <p:cTn id="18" dur="indefinite"/>
                                        <p:tgtEl>
                                          <p:spTgt spid="99"/>
                                        </p:tgtEl>
                                        <p:attrNameLst>
                                          <p:attrName>style.opacity</p:attrName>
                                        </p:attrNameLst>
                                      </p:cBhvr>
                                      <p:to>
                                        <p:strVal val="0.25"/>
                                      </p:to>
                                    </p:set>
                                    <p:animEffect filter="image" prLst="opacity: 0.25">
                                      <p:cBhvr rctx="IE">
                                        <p:cTn id="19" dur="indefinite"/>
                                        <p:tgtEl>
                                          <p:spTgt spid="99"/>
                                        </p:tgtEl>
                                      </p:cBhvr>
                                    </p:animEffect>
                                  </p:childTnLst>
                                </p:cTn>
                              </p:par>
                              <p:par>
                                <p:cTn id="20" presetID="9" presetClass="emph" presetSubtype="0" nodeType="withEffect">
                                  <p:stCondLst>
                                    <p:cond delay="0"/>
                                  </p:stCondLst>
                                  <p:childTnLst>
                                    <p:set>
                                      <p:cBhvr rctx="PPT">
                                        <p:cTn id="21" dur="indefinite"/>
                                        <p:tgtEl>
                                          <p:spTgt spid="88"/>
                                        </p:tgtEl>
                                        <p:attrNameLst>
                                          <p:attrName>style.opacity</p:attrName>
                                        </p:attrNameLst>
                                      </p:cBhvr>
                                      <p:to>
                                        <p:strVal val="0.25"/>
                                      </p:to>
                                    </p:set>
                                    <p:animEffect filter="image" prLst="opacity: 0.25">
                                      <p:cBhvr rctx="IE">
                                        <p:cTn id="22" dur="indefinite"/>
                                        <p:tgtEl>
                                          <p:spTgt spid="88"/>
                                        </p:tgtEl>
                                      </p:cBhvr>
                                    </p:animEffect>
                                  </p:childTnLst>
                                </p:cTn>
                              </p:par>
                              <p:par>
                                <p:cTn id="23" presetID="9" presetClass="emph" presetSubtype="0" grpId="0" nodeType="withEffect">
                                  <p:stCondLst>
                                    <p:cond delay="0"/>
                                  </p:stCondLst>
                                  <p:childTnLst>
                                    <p:set>
                                      <p:cBhvr rctx="PPT">
                                        <p:cTn id="24" dur="indefinite"/>
                                        <p:tgtEl>
                                          <p:spTgt spid="117"/>
                                        </p:tgtEl>
                                        <p:attrNameLst>
                                          <p:attrName>style.opacity</p:attrName>
                                        </p:attrNameLst>
                                      </p:cBhvr>
                                      <p:to>
                                        <p:strVal val="0.25"/>
                                      </p:to>
                                    </p:set>
                                    <p:animEffect filter="image" prLst="opacity: 0.25">
                                      <p:cBhvr rctx="IE">
                                        <p:cTn id="25" dur="indefinite"/>
                                        <p:tgtEl>
                                          <p:spTgt spid="117"/>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99" grpId="0" animBg="1"/>
      <p:bldP spid="117" grpId="0"/>
      <p:bldP spid="126" grpId="0"/>
      <p:bldP spid="174" grpId="0"/>
      <p:bldP spid="2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50221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6"/>
                                        </p:tgtEl>
                                        <p:attrNameLst>
                                          <p:attrName>style.opacity</p:attrName>
                                        </p:attrNameLst>
                                      </p:cBhvr>
                                      <p:to>
                                        <p:strVal val="0.25"/>
                                      </p:to>
                                    </p:set>
                                    <p:animEffect filter="image" prLst="opacity: 0.25">
                                      <p:cBhvr rctx="IE">
                                        <p:cTn id="10" dur="indefinite"/>
                                        <p:tgtEl>
                                          <p:spTgt spid="666"/>
                                        </p:tgtEl>
                                      </p:cBhvr>
                                    </p:animEffect>
                                  </p:childTnLst>
                                </p:cTn>
                              </p:par>
                              <p:par>
                                <p:cTn id="11" presetID="9" presetClass="emph" presetSubtype="0" grpId="0" nodeType="withEffect">
                                  <p:stCondLst>
                                    <p:cond delay="0"/>
                                  </p:stCondLst>
                                  <p:childTnLst>
                                    <p:set>
                                      <p:cBhvr rctx="PPT">
                                        <p:cTn id="12" dur="indefinite"/>
                                        <p:tgtEl>
                                          <p:spTgt spid="668"/>
                                        </p:tgtEl>
                                        <p:attrNameLst>
                                          <p:attrName>style.opacity</p:attrName>
                                        </p:attrNameLst>
                                      </p:cBhvr>
                                      <p:to>
                                        <p:strVal val="0.25"/>
                                      </p:to>
                                    </p:set>
                                    <p:animEffect filter="image" prLst="opacity: 0.25">
                                      <p:cBhvr rctx="IE">
                                        <p:cTn id="13" dur="indefinite"/>
                                        <p:tgtEl>
                                          <p:spTgt spid="668"/>
                                        </p:tgtEl>
                                      </p:cBhvr>
                                    </p:animEffect>
                                  </p:childTnLst>
                                </p:cTn>
                              </p:par>
                              <p:par>
                                <p:cTn id="14" presetID="9" presetClass="emph" presetSubtype="0" nodeType="withEffect">
                                  <p:stCondLst>
                                    <p:cond delay="0"/>
                                  </p:stCondLst>
                                  <p:childTnLst>
                                    <p:set>
                                      <p:cBhvr rctx="PPT">
                                        <p:cTn id="15" dur="indefinite"/>
                                        <p:tgtEl>
                                          <p:spTgt spid="5"/>
                                        </p:tgtEl>
                                        <p:attrNameLst>
                                          <p:attrName>style.opacity</p:attrName>
                                        </p:attrNameLst>
                                      </p:cBhvr>
                                      <p:to>
                                        <p:strVal val="0.25"/>
                                      </p:to>
                                    </p:set>
                                    <p:animEffect filter="image" prLst="opacity: 0.25">
                                      <p:cBhvr rctx="IE">
                                        <p:cTn id="16" dur="indefinite"/>
                                        <p:tgtEl>
                                          <p:spTgt spid="5"/>
                                        </p:tgtEl>
                                      </p:cBhvr>
                                    </p:animEffect>
                                  </p:childTnLst>
                                </p:cTn>
                              </p:par>
                              <p:par>
                                <p:cTn id="17" presetID="9" presetClass="emph" presetSubtype="0" nodeType="withEffect">
                                  <p:stCondLst>
                                    <p:cond delay="0"/>
                                  </p:stCondLst>
                                  <p:childTnLst>
                                    <p:set>
                                      <p:cBhvr rctx="PPT">
                                        <p:cTn id="18" dur="indefinite"/>
                                        <p:tgtEl>
                                          <p:spTgt spid="6"/>
                                        </p:tgtEl>
                                        <p:attrNameLst>
                                          <p:attrName>style.opacity</p:attrName>
                                        </p:attrNameLst>
                                      </p:cBhvr>
                                      <p:to>
                                        <p:strVal val="0.25"/>
                                      </p:to>
                                    </p:set>
                                    <p:animEffect filter="image" prLst="opacity: 0.25">
                                      <p:cBhvr rctx="IE">
                                        <p:cTn id="19" dur="indefinite"/>
                                        <p:tgtEl>
                                          <p:spTgt spid="6"/>
                                        </p:tgtEl>
                                      </p:cBhvr>
                                    </p:animEffect>
                                  </p:childTnLst>
                                </p:cTn>
                              </p:par>
                              <p:par>
                                <p:cTn id="20" presetID="9" presetClass="emph" presetSubtype="0" nodeType="withEffect">
                                  <p:stCondLst>
                                    <p:cond delay="0"/>
                                  </p:stCondLst>
                                  <p:childTnLst>
                                    <p:set>
                                      <p:cBhvr rctx="PPT">
                                        <p:cTn id="21" dur="indefinite"/>
                                        <p:tgtEl>
                                          <p:spTgt spid="7"/>
                                        </p:tgtEl>
                                        <p:attrNameLst>
                                          <p:attrName>style.opacity</p:attrName>
                                        </p:attrNameLst>
                                      </p:cBhvr>
                                      <p:to>
                                        <p:strVal val="0.25"/>
                                      </p:to>
                                    </p:set>
                                    <p:animEffect filter="image" prLst="opacity: 0.25">
                                      <p:cBhvr rctx="IE">
                                        <p:cTn id="22" dur="indefinite"/>
                                        <p:tgtEl>
                                          <p:spTgt spid="7"/>
                                        </p:tgtEl>
                                      </p:cBhvr>
                                    </p:animEffect>
                                  </p:childTnLst>
                                </p:cTn>
                              </p:par>
                              <p:par>
                                <p:cTn id="23" presetID="9" presetClass="emph" presetSubtype="0" grpId="0" nodeType="withEffect">
                                  <p:stCondLst>
                                    <p:cond delay="0"/>
                                  </p:stCondLst>
                                  <p:childTnLst>
                                    <p:set>
                                      <p:cBhvr rctx="PPT">
                                        <p:cTn id="24" dur="indefinite"/>
                                        <p:tgtEl>
                                          <p:spTgt spid="99"/>
                                        </p:tgtEl>
                                        <p:attrNameLst>
                                          <p:attrName>style.opacity</p:attrName>
                                        </p:attrNameLst>
                                      </p:cBhvr>
                                      <p:to>
                                        <p:strVal val="0.25"/>
                                      </p:to>
                                    </p:set>
                                    <p:animEffect filter="image" prLst="opacity: 0.25">
                                      <p:cBhvr rctx="IE">
                                        <p:cTn id="25" dur="indefinite"/>
                                        <p:tgtEl>
                                          <p:spTgt spid="99"/>
                                        </p:tgtEl>
                                      </p:cBhvr>
                                    </p:animEffect>
                                  </p:childTnLst>
                                </p:cTn>
                              </p:par>
                              <p:par>
                                <p:cTn id="26" presetID="9" presetClass="emph" presetSubtype="0" nodeType="withEffect">
                                  <p:stCondLst>
                                    <p:cond delay="0"/>
                                  </p:stCondLst>
                                  <p:childTnLst>
                                    <p:set>
                                      <p:cBhvr rctx="PPT">
                                        <p:cTn id="27" dur="indefinite"/>
                                        <p:tgtEl>
                                          <p:spTgt spid="88"/>
                                        </p:tgtEl>
                                        <p:attrNameLst>
                                          <p:attrName>style.opacity</p:attrName>
                                        </p:attrNameLst>
                                      </p:cBhvr>
                                      <p:to>
                                        <p:strVal val="0.25"/>
                                      </p:to>
                                    </p:set>
                                    <p:animEffect filter="image" prLst="opacity: 0.25">
                                      <p:cBhvr rctx="IE">
                                        <p:cTn id="28" dur="indefinite"/>
                                        <p:tgtEl>
                                          <p:spTgt spid="88"/>
                                        </p:tgtEl>
                                      </p:cBhvr>
                                    </p:animEffect>
                                  </p:childTnLst>
                                </p:cTn>
                              </p:par>
                              <p:par>
                                <p:cTn id="29" presetID="9" presetClass="emph" presetSubtype="0" grpId="0" nodeType="withEffect">
                                  <p:stCondLst>
                                    <p:cond delay="0"/>
                                  </p:stCondLst>
                                  <p:childTnLst>
                                    <p:set>
                                      <p:cBhvr rctx="PPT">
                                        <p:cTn id="30" dur="indefinite"/>
                                        <p:tgtEl>
                                          <p:spTgt spid="117"/>
                                        </p:tgtEl>
                                        <p:attrNameLst>
                                          <p:attrName>style.opacity</p:attrName>
                                        </p:attrNameLst>
                                      </p:cBhvr>
                                      <p:to>
                                        <p:strVal val="0.25"/>
                                      </p:to>
                                    </p:set>
                                    <p:animEffect filter="image" prLst="opacity: 0.25">
                                      <p:cBhvr rctx="IE">
                                        <p:cTn id="31" dur="indefinite"/>
                                        <p:tgtEl>
                                          <p:spTgt spid="117"/>
                                        </p:tgtEl>
                                      </p:cBhvr>
                                    </p:animEffect>
                                  </p:childTnLst>
                                </p:cTn>
                              </p:par>
                              <p:par>
                                <p:cTn id="32" presetID="9" presetClass="emph" presetSubtype="0" nodeType="withEffect">
                                  <p:stCondLst>
                                    <p:cond delay="0"/>
                                  </p:stCondLst>
                                  <p:childTnLst>
                                    <p:set>
                                      <p:cBhvr rctx="PPT">
                                        <p:cTn id="33" dur="indefinite"/>
                                        <p:tgtEl>
                                          <p:spTgt spid="9"/>
                                        </p:tgtEl>
                                        <p:attrNameLst>
                                          <p:attrName>style.opacity</p:attrName>
                                        </p:attrNameLst>
                                      </p:cBhvr>
                                      <p:to>
                                        <p:strVal val="0.25"/>
                                      </p:to>
                                    </p:set>
                                    <p:animEffect filter="image" prLst="opacity: 0.25">
                                      <p:cBhvr rctx="IE">
                                        <p:cTn id="34" dur="indefinite"/>
                                        <p:tgtEl>
                                          <p:spTgt spid="9"/>
                                        </p:tgtEl>
                                      </p:cBhvr>
                                    </p:animEffect>
                                  </p:childTnLst>
                                </p:cTn>
                              </p:par>
                              <p:par>
                                <p:cTn id="35" presetID="9" presetClass="emph" presetSubtype="0" grpId="0" nodeType="withEffect">
                                  <p:stCondLst>
                                    <p:cond delay="0"/>
                                  </p:stCondLst>
                                  <p:childTnLst>
                                    <p:set>
                                      <p:cBhvr rctx="PPT">
                                        <p:cTn id="36" dur="indefinite"/>
                                        <p:tgtEl>
                                          <p:spTgt spid="126"/>
                                        </p:tgtEl>
                                        <p:attrNameLst>
                                          <p:attrName>style.opacity</p:attrName>
                                        </p:attrNameLst>
                                      </p:cBhvr>
                                      <p:to>
                                        <p:strVal val="0.25"/>
                                      </p:to>
                                    </p:set>
                                    <p:animEffect filter="image" prLst="opacity: 0.25">
                                      <p:cBhvr rctx="IE">
                                        <p:cTn id="37" dur="indefinite"/>
                                        <p:tgtEl>
                                          <p:spTgt spid="126"/>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668" grpId="0"/>
      <p:bldP spid="99" grpId="0" animBg="1"/>
      <p:bldP spid="117" grpId="0"/>
      <p:bldP spid="126" grpId="0"/>
      <p:bldP spid="2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94920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6"/>
                                        </p:tgtEl>
                                        <p:attrNameLst>
                                          <p:attrName>style.opacity</p:attrName>
                                        </p:attrNameLst>
                                      </p:cBhvr>
                                      <p:to>
                                        <p:strVal val="0.25"/>
                                      </p:to>
                                    </p:set>
                                    <p:animEffect filter="image" prLst="opacity: 0.25">
                                      <p:cBhvr rctx="IE">
                                        <p:cTn id="7" dur="indefinite"/>
                                        <p:tgtEl>
                                          <p:spTgt spid="666"/>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6"/>
                                        </p:tgtEl>
                                        <p:attrNameLst>
                                          <p:attrName>style.opacity</p:attrName>
                                        </p:attrNameLst>
                                      </p:cBhvr>
                                      <p:to>
                                        <p:strVal val="0.25"/>
                                      </p:to>
                                    </p:set>
                                    <p:animEffect filter="image" prLst="opacity: 0.25">
                                      <p:cBhvr rctx="IE">
                                        <p:cTn id="13" dur="indefinite"/>
                                        <p:tgtEl>
                                          <p:spTgt spid="6"/>
                                        </p:tgtEl>
                                      </p:cBhvr>
                                    </p:animEffect>
                                  </p:childTnLst>
                                </p:cTn>
                              </p:par>
                              <p:par>
                                <p:cTn id="14" presetID="9" presetClass="emph" presetSubtype="0" nodeType="withEffect">
                                  <p:stCondLst>
                                    <p:cond delay="0"/>
                                  </p:stCondLst>
                                  <p:childTnLst>
                                    <p:set>
                                      <p:cBhvr rctx="PPT">
                                        <p:cTn id="15" dur="indefinite"/>
                                        <p:tgtEl>
                                          <p:spTgt spid="7"/>
                                        </p:tgtEl>
                                        <p:attrNameLst>
                                          <p:attrName>style.opacity</p:attrName>
                                        </p:attrNameLst>
                                      </p:cBhvr>
                                      <p:to>
                                        <p:strVal val="0.25"/>
                                      </p:to>
                                    </p:set>
                                    <p:animEffect filter="image" prLst="opacity: 0.25">
                                      <p:cBhvr rctx="IE">
                                        <p:cTn id="16" dur="indefinite"/>
                                        <p:tgtEl>
                                          <p:spTgt spid="7"/>
                                        </p:tgtEl>
                                      </p:cBhvr>
                                    </p:animEffect>
                                  </p:childTnLst>
                                </p:cTn>
                              </p:par>
                              <p:par>
                                <p:cTn id="17" presetID="9" presetClass="emph" presetSubtype="0" grpId="0" nodeType="withEffect">
                                  <p:stCondLst>
                                    <p:cond delay="0"/>
                                  </p:stCondLst>
                                  <p:childTnLst>
                                    <p:set>
                                      <p:cBhvr rctx="PPT">
                                        <p:cTn id="18" dur="indefinite"/>
                                        <p:tgtEl>
                                          <p:spTgt spid="99"/>
                                        </p:tgtEl>
                                        <p:attrNameLst>
                                          <p:attrName>style.opacity</p:attrName>
                                        </p:attrNameLst>
                                      </p:cBhvr>
                                      <p:to>
                                        <p:strVal val="0.25"/>
                                      </p:to>
                                    </p:set>
                                    <p:animEffect filter="image" prLst="opacity: 0.25">
                                      <p:cBhvr rctx="IE">
                                        <p:cTn id="19" dur="indefinite"/>
                                        <p:tgtEl>
                                          <p:spTgt spid="99"/>
                                        </p:tgtEl>
                                      </p:cBhvr>
                                    </p:animEffect>
                                  </p:childTnLst>
                                </p:cTn>
                              </p:par>
                              <p:par>
                                <p:cTn id="20" presetID="9" presetClass="emph" presetSubtype="0" nodeType="withEffect">
                                  <p:stCondLst>
                                    <p:cond delay="0"/>
                                  </p:stCondLst>
                                  <p:childTnLst>
                                    <p:set>
                                      <p:cBhvr rctx="PPT">
                                        <p:cTn id="21" dur="indefinite"/>
                                        <p:tgtEl>
                                          <p:spTgt spid="88"/>
                                        </p:tgtEl>
                                        <p:attrNameLst>
                                          <p:attrName>style.opacity</p:attrName>
                                        </p:attrNameLst>
                                      </p:cBhvr>
                                      <p:to>
                                        <p:strVal val="0.25"/>
                                      </p:to>
                                    </p:set>
                                    <p:animEffect filter="image" prLst="opacity: 0.25">
                                      <p:cBhvr rctx="IE">
                                        <p:cTn id="22" dur="indefinite"/>
                                        <p:tgtEl>
                                          <p:spTgt spid="88"/>
                                        </p:tgtEl>
                                      </p:cBhvr>
                                    </p:animEffect>
                                  </p:childTnLst>
                                </p:cTn>
                              </p:par>
                              <p:par>
                                <p:cTn id="23" presetID="9" presetClass="emph" presetSubtype="0" grpId="0" nodeType="withEffect">
                                  <p:stCondLst>
                                    <p:cond delay="0"/>
                                  </p:stCondLst>
                                  <p:childTnLst>
                                    <p:set>
                                      <p:cBhvr rctx="PPT">
                                        <p:cTn id="24" dur="indefinite"/>
                                        <p:tgtEl>
                                          <p:spTgt spid="117"/>
                                        </p:tgtEl>
                                        <p:attrNameLst>
                                          <p:attrName>style.opacity</p:attrName>
                                        </p:attrNameLst>
                                      </p:cBhvr>
                                      <p:to>
                                        <p:strVal val="0.25"/>
                                      </p:to>
                                    </p:set>
                                    <p:animEffect filter="image" prLst="opacity: 0.25">
                                      <p:cBhvr rctx="IE">
                                        <p:cTn id="25" dur="indefinite"/>
                                        <p:tgtEl>
                                          <p:spTgt spid="117"/>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p:bldP spid="668" grpId="0"/>
      <p:bldP spid="99" grpId="0" animBg="1"/>
      <p:bldP spid="117" grpId="0"/>
      <p:bldP spid="126" grpId="0"/>
      <p:bldP spid="174" grpId="0"/>
      <p:bldP spid="2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152968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4"/>
                                        </p:tgtEl>
                                        <p:attrNameLst>
                                          <p:attrName>style.opacity</p:attrName>
                                        </p:attrNameLst>
                                      </p:cBhvr>
                                      <p:to>
                                        <p:strVal val="0.25"/>
                                      </p:to>
                                    </p:set>
                                    <p:animEffect filter="image" prLst="opacity: 0.25">
                                      <p:cBhvr rctx="IE">
                                        <p:cTn id="7" dur="indefinite"/>
                                        <p:tgtEl>
                                          <p:spTgt spid="664"/>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7"/>
                                        </p:tgtEl>
                                        <p:attrNameLst>
                                          <p:attrName>style.opacity</p:attrName>
                                        </p:attrNameLst>
                                      </p:cBhvr>
                                      <p:to>
                                        <p:strVal val="0.25"/>
                                      </p:to>
                                    </p:set>
                                    <p:animEffect filter="image" prLst="opacity: 0.25">
                                      <p:cBhvr rctx="IE">
                                        <p:cTn id="16" dur="indefinite"/>
                                        <p:tgtEl>
                                          <p:spTgt spid="7"/>
                                        </p:tgtEl>
                                      </p:cBhvr>
                                    </p:animEffect>
                                  </p:childTnLst>
                                </p:cTn>
                              </p:par>
                              <p:par>
                                <p:cTn id="17" presetID="9" presetClass="emph" presetSubtype="0" grpId="0" nodeType="withEffect">
                                  <p:stCondLst>
                                    <p:cond delay="0"/>
                                  </p:stCondLst>
                                  <p:childTnLst>
                                    <p:set>
                                      <p:cBhvr rctx="PPT">
                                        <p:cTn id="18" dur="indefinite"/>
                                        <p:tgtEl>
                                          <p:spTgt spid="99"/>
                                        </p:tgtEl>
                                        <p:attrNameLst>
                                          <p:attrName>style.opacity</p:attrName>
                                        </p:attrNameLst>
                                      </p:cBhvr>
                                      <p:to>
                                        <p:strVal val="0.25"/>
                                      </p:to>
                                    </p:set>
                                    <p:animEffect filter="image" prLst="opacity: 0.25">
                                      <p:cBhvr rctx="IE">
                                        <p:cTn id="19" dur="indefinite"/>
                                        <p:tgtEl>
                                          <p:spTgt spid="99"/>
                                        </p:tgtEl>
                                      </p:cBhvr>
                                    </p:animEffect>
                                  </p:childTnLst>
                                </p:cTn>
                              </p:par>
                              <p:par>
                                <p:cTn id="20" presetID="9" presetClass="emph" presetSubtype="0" nodeType="withEffect">
                                  <p:stCondLst>
                                    <p:cond delay="0"/>
                                  </p:stCondLst>
                                  <p:childTnLst>
                                    <p:set>
                                      <p:cBhvr rctx="PPT">
                                        <p:cTn id="21" dur="indefinite"/>
                                        <p:tgtEl>
                                          <p:spTgt spid="88"/>
                                        </p:tgtEl>
                                        <p:attrNameLst>
                                          <p:attrName>style.opacity</p:attrName>
                                        </p:attrNameLst>
                                      </p:cBhvr>
                                      <p:to>
                                        <p:strVal val="0.25"/>
                                      </p:to>
                                    </p:set>
                                    <p:animEffect filter="image" prLst="opacity: 0.25">
                                      <p:cBhvr rctx="IE">
                                        <p:cTn id="22" dur="indefinite"/>
                                        <p:tgtEl>
                                          <p:spTgt spid="88"/>
                                        </p:tgtEl>
                                      </p:cBhvr>
                                    </p:animEffect>
                                  </p:childTnLst>
                                </p:cTn>
                              </p:par>
                              <p:par>
                                <p:cTn id="23" presetID="9" presetClass="emph" presetSubtype="0" grpId="0" nodeType="withEffect">
                                  <p:stCondLst>
                                    <p:cond delay="0"/>
                                  </p:stCondLst>
                                  <p:childTnLst>
                                    <p:set>
                                      <p:cBhvr rctx="PPT">
                                        <p:cTn id="24" dur="indefinite"/>
                                        <p:tgtEl>
                                          <p:spTgt spid="117"/>
                                        </p:tgtEl>
                                        <p:attrNameLst>
                                          <p:attrName>style.opacity</p:attrName>
                                        </p:attrNameLst>
                                      </p:cBhvr>
                                      <p:to>
                                        <p:strVal val="0.25"/>
                                      </p:to>
                                    </p:set>
                                    <p:animEffect filter="image" prLst="opacity: 0.25">
                                      <p:cBhvr rctx="IE">
                                        <p:cTn id="25" dur="indefinite"/>
                                        <p:tgtEl>
                                          <p:spTgt spid="117"/>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par>
                                <p:cTn id="38" presetID="9" presetClass="emph" presetSubtype="0" nodeType="withEffect">
                                  <p:stCondLst>
                                    <p:cond delay="0"/>
                                  </p:stCondLst>
                                  <p:childTnLst>
                                    <p:set>
                                      <p:cBhvr rctx="PPT">
                                        <p:cTn id="39" dur="indefinite"/>
                                        <p:tgtEl>
                                          <p:spTgt spid="11"/>
                                        </p:tgtEl>
                                        <p:attrNameLst>
                                          <p:attrName>style.opacity</p:attrName>
                                        </p:attrNameLst>
                                      </p:cBhvr>
                                      <p:to>
                                        <p:strVal val="0.25"/>
                                      </p:to>
                                    </p:set>
                                    <p:animEffect filter="image" prLst="opacity: 0.25">
                                      <p:cBhvr rctx="IE">
                                        <p:cTn id="40" dur="indefinite"/>
                                        <p:tgtEl>
                                          <p:spTgt spid="11"/>
                                        </p:tgtEl>
                                      </p:cBhvr>
                                    </p:animEffect>
                                  </p:childTnLst>
                                </p:cTn>
                              </p:par>
                              <p:par>
                                <p:cTn id="41" presetID="9" presetClass="emph" presetSubtype="0" grpId="0" nodeType="withEffect">
                                  <p:stCondLst>
                                    <p:cond delay="0"/>
                                  </p:stCondLst>
                                  <p:childTnLst>
                                    <p:set>
                                      <p:cBhvr rctx="PPT">
                                        <p:cTn id="42" dur="indefinite"/>
                                        <p:tgtEl>
                                          <p:spTgt spid="245"/>
                                        </p:tgtEl>
                                        <p:attrNameLst>
                                          <p:attrName>style.opacity</p:attrName>
                                        </p:attrNameLst>
                                      </p:cBhvr>
                                      <p:to>
                                        <p:strVal val="0.25"/>
                                      </p:to>
                                    </p:set>
                                    <p:animEffect filter="image" prLst="opacity: 0.25">
                                      <p:cBhvr rctx="IE">
                                        <p:cTn id="43" dur="indefinite"/>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8" grpId="0"/>
      <p:bldP spid="99" grpId="0" animBg="1"/>
      <p:bldP spid="117" grpId="0"/>
      <p:bldP spid="126" grpId="0"/>
      <p:bldP spid="174" grpId="0"/>
      <p:bldP spid="2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117600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6"/>
                                        </p:tgtEl>
                                        <p:attrNameLst>
                                          <p:attrName>style.opacity</p:attrName>
                                        </p:attrNameLst>
                                      </p:cBhvr>
                                      <p:to>
                                        <p:strVal val="0.25"/>
                                      </p:to>
                                    </p:set>
                                    <p:animEffect filter="image" prLst="opacity: 0.25">
                                      <p:cBhvr rctx="IE">
                                        <p:cTn id="7" dur="indefinite"/>
                                        <p:tgtEl>
                                          <p:spTgt spid="666"/>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rctx="PPT">
                                        <p:cTn id="18" dur="indefinite"/>
                                        <p:tgtEl>
                                          <p:spTgt spid="7"/>
                                        </p:tgtEl>
                                        <p:attrNameLst>
                                          <p:attrName>style.opacity</p:attrName>
                                        </p:attrNameLst>
                                      </p:cBhvr>
                                      <p:to>
                                        <p:strVal val="0.25"/>
                                      </p:to>
                                    </p:set>
                                    <p:animEffect filter="image" prLst="opacity: 0.25">
                                      <p:cBhvr rctx="IE">
                                        <p:cTn id="19" dur="indefinite"/>
                                        <p:tgtEl>
                                          <p:spTgt spid="7"/>
                                        </p:tgtEl>
                                      </p:cBhvr>
                                    </p:animEffect>
                                  </p:childTnLst>
                                </p:cTn>
                              </p:par>
                              <p:par>
                                <p:cTn id="20" presetID="9" presetClass="emph" presetSubtype="0" grpId="0" nodeType="withEffect">
                                  <p:stCondLst>
                                    <p:cond delay="0"/>
                                  </p:stCondLst>
                                  <p:childTnLst>
                                    <p:set>
                                      <p:cBhvr rctx="PPT">
                                        <p:cTn id="21" dur="indefinite"/>
                                        <p:tgtEl>
                                          <p:spTgt spid="99"/>
                                        </p:tgtEl>
                                        <p:attrNameLst>
                                          <p:attrName>style.opacity</p:attrName>
                                        </p:attrNameLst>
                                      </p:cBhvr>
                                      <p:to>
                                        <p:strVal val="0.25"/>
                                      </p:to>
                                    </p:set>
                                    <p:animEffect filter="image" prLst="opacity: 0.25">
                                      <p:cBhvr rctx="IE">
                                        <p:cTn id="22" dur="indefinite"/>
                                        <p:tgtEl>
                                          <p:spTgt spid="99"/>
                                        </p:tgtEl>
                                      </p:cBhvr>
                                    </p:animEffect>
                                  </p:childTnLst>
                                </p:cTn>
                              </p:par>
                              <p:par>
                                <p:cTn id="23" presetID="9" presetClass="emph" presetSubtype="0" nodeType="withEffect">
                                  <p:stCondLst>
                                    <p:cond delay="0"/>
                                  </p:stCondLst>
                                  <p:childTnLst>
                                    <p:set>
                                      <p:cBhvr rctx="PPT">
                                        <p:cTn id="24" dur="indefinite"/>
                                        <p:tgtEl>
                                          <p:spTgt spid="88"/>
                                        </p:tgtEl>
                                        <p:attrNameLst>
                                          <p:attrName>style.opacity</p:attrName>
                                        </p:attrNameLst>
                                      </p:cBhvr>
                                      <p:to>
                                        <p:strVal val="0.25"/>
                                      </p:to>
                                    </p:set>
                                    <p:animEffect filter="image" prLst="opacity: 0.25">
                                      <p:cBhvr rctx="IE">
                                        <p:cTn id="25" dur="indefinite"/>
                                        <p:tgtEl>
                                          <p:spTgt spid="88"/>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par>
                                <p:cTn id="29" presetID="9" presetClass="emph" presetSubtype="0" grpId="0" nodeType="withEffect">
                                  <p:stCondLst>
                                    <p:cond delay="0"/>
                                  </p:stCondLst>
                                  <p:childTnLst>
                                    <p:set>
                                      <p:cBhvr rctx="PPT">
                                        <p:cTn id="30" dur="indefinite"/>
                                        <p:tgtEl>
                                          <p:spTgt spid="126"/>
                                        </p:tgtEl>
                                        <p:attrNameLst>
                                          <p:attrName>style.opacity</p:attrName>
                                        </p:attrNameLst>
                                      </p:cBhvr>
                                      <p:to>
                                        <p:strVal val="0.25"/>
                                      </p:to>
                                    </p:set>
                                    <p:animEffect filter="image" prLst="opacity: 0.25">
                                      <p:cBhvr rctx="IE">
                                        <p:cTn id="31" dur="indefinite"/>
                                        <p:tgtEl>
                                          <p:spTgt spid="126"/>
                                        </p:tgtEl>
                                      </p:cBhvr>
                                    </p:animEffect>
                                  </p:childTnLst>
                                </p:cTn>
                              </p:par>
                              <p:par>
                                <p:cTn id="32" presetID="9" presetClass="emph" presetSubtype="0" nodeType="withEffect">
                                  <p:stCondLst>
                                    <p:cond delay="0"/>
                                  </p:stCondLst>
                                  <p:childTnLst>
                                    <p:set>
                                      <p:cBhvr rctx="PPT">
                                        <p:cTn id="33" dur="indefinite"/>
                                        <p:tgtEl>
                                          <p:spTgt spid="10"/>
                                        </p:tgtEl>
                                        <p:attrNameLst>
                                          <p:attrName>style.opacity</p:attrName>
                                        </p:attrNameLst>
                                      </p:cBhvr>
                                      <p:to>
                                        <p:strVal val="0.25"/>
                                      </p:to>
                                    </p:set>
                                    <p:animEffect filter="image" prLst="opacity: 0.25">
                                      <p:cBhvr rctx="IE">
                                        <p:cTn id="34" dur="indefinite"/>
                                        <p:tgtEl>
                                          <p:spTgt spid="10"/>
                                        </p:tgtEl>
                                      </p:cBhvr>
                                    </p:animEffect>
                                  </p:childTnLst>
                                </p:cTn>
                              </p:par>
                              <p:par>
                                <p:cTn id="35" presetID="9" presetClass="emph" presetSubtype="0" grpId="0" nodeType="withEffect">
                                  <p:stCondLst>
                                    <p:cond delay="0"/>
                                  </p:stCondLst>
                                  <p:childTnLst>
                                    <p:set>
                                      <p:cBhvr rctx="PPT">
                                        <p:cTn id="36" dur="indefinite"/>
                                        <p:tgtEl>
                                          <p:spTgt spid="174"/>
                                        </p:tgtEl>
                                        <p:attrNameLst>
                                          <p:attrName>style.opacity</p:attrName>
                                        </p:attrNameLst>
                                      </p:cBhvr>
                                      <p:to>
                                        <p:strVal val="0.25"/>
                                      </p:to>
                                    </p:set>
                                    <p:animEffect filter="image" prLst="opacity: 0.25">
                                      <p:cBhvr rctx="IE">
                                        <p:cTn id="37" dur="indefinite"/>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 grpId="0"/>
      <p:bldP spid="668" grpId="0"/>
      <p:bldP spid="99" grpId="0" animBg="1"/>
      <p:bldP spid="126" grpId="0"/>
      <p:bldP spid="1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47"/>
          <p:cNvSpPr txBox="1">
            <a:spLocks noGrp="1"/>
          </p:cNvSpPr>
          <p:nvPr>
            <p:ph type="title" idx="6"/>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Features</a:t>
            </a:r>
            <a:endParaRPr sz="2400" dirty="0"/>
          </a:p>
        </p:txBody>
      </p:sp>
      <p:sp>
        <p:nvSpPr>
          <p:cNvPr id="664" name="Google Shape;664;p47"/>
          <p:cNvSpPr txBox="1">
            <a:spLocks noGrp="1"/>
          </p:cNvSpPr>
          <p:nvPr>
            <p:ph type="title"/>
          </p:nvPr>
        </p:nvSpPr>
        <p:spPr>
          <a:xfrm>
            <a:off x="735546" y="39707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Rain</a:t>
            </a:r>
            <a:endParaRPr dirty="0"/>
          </a:p>
        </p:txBody>
      </p:sp>
      <p:sp>
        <p:nvSpPr>
          <p:cNvPr id="666" name="Google Shape;666;p47"/>
          <p:cNvSpPr txBox="1">
            <a:spLocks noGrp="1"/>
          </p:cNvSpPr>
          <p:nvPr>
            <p:ph type="title" idx="2"/>
          </p:nvPr>
        </p:nvSpPr>
        <p:spPr>
          <a:xfrm>
            <a:off x="2785058" y="3970787"/>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Wind</a:t>
            </a:r>
            <a:endParaRPr dirty="0"/>
          </a:p>
        </p:txBody>
      </p:sp>
      <p:sp>
        <p:nvSpPr>
          <p:cNvPr id="668" name="Google Shape;668;p47"/>
          <p:cNvSpPr txBox="1">
            <a:spLocks noGrp="1"/>
          </p:cNvSpPr>
          <p:nvPr>
            <p:ph type="title" idx="4"/>
          </p:nvPr>
        </p:nvSpPr>
        <p:spPr>
          <a:xfrm>
            <a:off x="2774080" y="2415191"/>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Cloud all</a:t>
            </a:r>
            <a:endParaRPr dirty="0"/>
          </a:p>
        </p:txBody>
      </p:sp>
      <p:grpSp>
        <p:nvGrpSpPr>
          <p:cNvPr id="5" name="Group 4"/>
          <p:cNvGrpSpPr/>
          <p:nvPr/>
        </p:nvGrpSpPr>
        <p:grpSpPr>
          <a:xfrm>
            <a:off x="1504746" y="3076373"/>
            <a:ext cx="798000" cy="798000"/>
            <a:chOff x="1537928" y="1541862"/>
            <a:chExt cx="798000" cy="798000"/>
          </a:xfrm>
        </p:grpSpPr>
        <p:sp>
          <p:nvSpPr>
            <p:cNvPr id="18" name="Google Shape;5068;p31"/>
            <p:cNvSpPr/>
            <p:nvPr/>
          </p:nvSpPr>
          <p:spPr>
            <a:xfrm>
              <a:off x="1537928"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9" name="Google Shape;5177;p31"/>
            <p:cNvGrpSpPr/>
            <p:nvPr/>
          </p:nvGrpSpPr>
          <p:grpSpPr>
            <a:xfrm>
              <a:off x="1712433" y="1715025"/>
              <a:ext cx="451875" cy="451650"/>
              <a:chOff x="4736525" y="238125"/>
              <a:chExt cx="451875" cy="451650"/>
            </a:xfrm>
            <a:solidFill>
              <a:schemeClr val="accent6"/>
            </a:solidFill>
          </p:grpSpPr>
          <p:sp>
            <p:nvSpPr>
              <p:cNvPr id="20" name="Google Shape;5178;p31"/>
              <p:cNvSpPr/>
              <p:nvPr/>
            </p:nvSpPr>
            <p:spPr>
              <a:xfrm>
                <a:off x="4922875" y="583875"/>
                <a:ext cx="79425" cy="105900"/>
              </a:xfrm>
              <a:custGeom>
                <a:avLst/>
                <a:gdLst/>
                <a:ahLst/>
                <a:cxnLst/>
                <a:rect l="l" t="t" r="r" b="b"/>
                <a:pathLst>
                  <a:path w="3177" h="4236" extrusionOk="0">
                    <a:moveTo>
                      <a:pt x="1584" y="1"/>
                    </a:moveTo>
                    <a:lnTo>
                      <a:pt x="1525" y="9"/>
                    </a:lnTo>
                    <a:lnTo>
                      <a:pt x="1474" y="17"/>
                    </a:lnTo>
                    <a:lnTo>
                      <a:pt x="1423" y="26"/>
                    </a:lnTo>
                    <a:lnTo>
                      <a:pt x="1372" y="43"/>
                    </a:lnTo>
                    <a:lnTo>
                      <a:pt x="1279" y="94"/>
                    </a:lnTo>
                    <a:lnTo>
                      <a:pt x="1203" y="161"/>
                    </a:lnTo>
                    <a:lnTo>
                      <a:pt x="1126" y="229"/>
                    </a:lnTo>
                    <a:lnTo>
                      <a:pt x="1059" y="314"/>
                    </a:lnTo>
                    <a:lnTo>
                      <a:pt x="940" y="483"/>
                    </a:lnTo>
                    <a:lnTo>
                      <a:pt x="745" y="780"/>
                    </a:lnTo>
                    <a:lnTo>
                      <a:pt x="551" y="1118"/>
                    </a:lnTo>
                    <a:lnTo>
                      <a:pt x="423" y="1364"/>
                    </a:lnTo>
                    <a:lnTo>
                      <a:pt x="313" y="1593"/>
                    </a:lnTo>
                    <a:lnTo>
                      <a:pt x="220" y="1805"/>
                    </a:lnTo>
                    <a:lnTo>
                      <a:pt x="136" y="1999"/>
                    </a:lnTo>
                    <a:lnTo>
                      <a:pt x="76" y="2186"/>
                    </a:lnTo>
                    <a:lnTo>
                      <a:pt x="34" y="2355"/>
                    </a:lnTo>
                    <a:lnTo>
                      <a:pt x="8" y="2507"/>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68" y="2507"/>
                    </a:lnTo>
                    <a:lnTo>
                      <a:pt x="3142" y="2355"/>
                    </a:lnTo>
                    <a:lnTo>
                      <a:pt x="3100" y="2186"/>
                    </a:lnTo>
                    <a:lnTo>
                      <a:pt x="3032" y="1999"/>
                    </a:lnTo>
                    <a:lnTo>
                      <a:pt x="2956" y="1805"/>
                    </a:lnTo>
                    <a:lnTo>
                      <a:pt x="2863" y="1593"/>
                    </a:lnTo>
                    <a:lnTo>
                      <a:pt x="2753" y="1364"/>
                    </a:lnTo>
                    <a:lnTo>
                      <a:pt x="2617" y="1118"/>
                    </a:lnTo>
                    <a:lnTo>
                      <a:pt x="2422" y="780"/>
                    </a:lnTo>
                    <a:lnTo>
                      <a:pt x="2236" y="483"/>
                    </a:lnTo>
                    <a:lnTo>
                      <a:pt x="2117" y="314"/>
                    </a:lnTo>
                    <a:lnTo>
                      <a:pt x="2050" y="229"/>
                    </a:lnTo>
                    <a:lnTo>
                      <a:pt x="1973" y="161"/>
                    </a:lnTo>
                    <a:lnTo>
                      <a:pt x="1889" y="94"/>
                    </a:lnTo>
                    <a:lnTo>
                      <a:pt x="1804" y="43"/>
                    </a:lnTo>
                    <a:lnTo>
                      <a:pt x="1753" y="26"/>
                    </a:lnTo>
                    <a:lnTo>
                      <a:pt x="1702" y="17"/>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79;p31"/>
              <p:cNvSpPr/>
              <p:nvPr/>
            </p:nvSpPr>
            <p:spPr>
              <a:xfrm>
                <a:off x="4922875" y="583875"/>
                <a:ext cx="79425" cy="105900"/>
              </a:xfrm>
              <a:custGeom>
                <a:avLst/>
                <a:gdLst/>
                <a:ahLst/>
                <a:cxnLst/>
                <a:rect l="l" t="t" r="r" b="b"/>
                <a:pathLst>
                  <a:path w="3177" h="4236" fill="none" extrusionOk="0">
                    <a:moveTo>
                      <a:pt x="2236" y="483"/>
                    </a:moveTo>
                    <a:lnTo>
                      <a:pt x="2236" y="483"/>
                    </a:lnTo>
                    <a:lnTo>
                      <a:pt x="2117" y="314"/>
                    </a:lnTo>
                    <a:lnTo>
                      <a:pt x="2050" y="229"/>
                    </a:lnTo>
                    <a:lnTo>
                      <a:pt x="1973" y="161"/>
                    </a:lnTo>
                    <a:lnTo>
                      <a:pt x="1889" y="94"/>
                    </a:lnTo>
                    <a:lnTo>
                      <a:pt x="1804" y="43"/>
                    </a:lnTo>
                    <a:lnTo>
                      <a:pt x="1753" y="26"/>
                    </a:lnTo>
                    <a:lnTo>
                      <a:pt x="1702" y="17"/>
                    </a:lnTo>
                    <a:lnTo>
                      <a:pt x="1643" y="9"/>
                    </a:lnTo>
                    <a:lnTo>
                      <a:pt x="1584" y="1"/>
                    </a:lnTo>
                    <a:lnTo>
                      <a:pt x="1584" y="1"/>
                    </a:lnTo>
                    <a:lnTo>
                      <a:pt x="1525" y="9"/>
                    </a:lnTo>
                    <a:lnTo>
                      <a:pt x="1474" y="17"/>
                    </a:lnTo>
                    <a:lnTo>
                      <a:pt x="1423" y="26"/>
                    </a:lnTo>
                    <a:lnTo>
                      <a:pt x="1372" y="43"/>
                    </a:lnTo>
                    <a:lnTo>
                      <a:pt x="1279" y="94"/>
                    </a:lnTo>
                    <a:lnTo>
                      <a:pt x="1203" y="161"/>
                    </a:lnTo>
                    <a:lnTo>
                      <a:pt x="1126" y="229"/>
                    </a:lnTo>
                    <a:lnTo>
                      <a:pt x="1059" y="314"/>
                    </a:lnTo>
                    <a:lnTo>
                      <a:pt x="940" y="483"/>
                    </a:lnTo>
                    <a:lnTo>
                      <a:pt x="940" y="483"/>
                    </a:lnTo>
                    <a:lnTo>
                      <a:pt x="745" y="780"/>
                    </a:lnTo>
                    <a:lnTo>
                      <a:pt x="551" y="1118"/>
                    </a:lnTo>
                    <a:lnTo>
                      <a:pt x="551" y="1118"/>
                    </a:lnTo>
                    <a:lnTo>
                      <a:pt x="423" y="1364"/>
                    </a:lnTo>
                    <a:lnTo>
                      <a:pt x="313" y="1593"/>
                    </a:lnTo>
                    <a:lnTo>
                      <a:pt x="220" y="1805"/>
                    </a:lnTo>
                    <a:lnTo>
                      <a:pt x="136" y="1999"/>
                    </a:lnTo>
                    <a:lnTo>
                      <a:pt x="76" y="2186"/>
                    </a:lnTo>
                    <a:lnTo>
                      <a:pt x="34" y="2355"/>
                    </a:lnTo>
                    <a:lnTo>
                      <a:pt x="8" y="2507"/>
                    </a:lnTo>
                    <a:lnTo>
                      <a:pt x="0" y="2651"/>
                    </a:lnTo>
                    <a:lnTo>
                      <a:pt x="0" y="2651"/>
                    </a:lnTo>
                    <a:lnTo>
                      <a:pt x="8" y="2812"/>
                    </a:lnTo>
                    <a:lnTo>
                      <a:pt x="34" y="2973"/>
                    </a:lnTo>
                    <a:lnTo>
                      <a:pt x="68" y="3126"/>
                    </a:lnTo>
                    <a:lnTo>
                      <a:pt x="127" y="3270"/>
                    </a:lnTo>
                    <a:lnTo>
                      <a:pt x="195" y="3405"/>
                    </a:lnTo>
                    <a:lnTo>
                      <a:pt x="271" y="3541"/>
                    </a:lnTo>
                    <a:lnTo>
                      <a:pt x="364" y="3659"/>
                    </a:lnTo>
                    <a:lnTo>
                      <a:pt x="466" y="3769"/>
                    </a:lnTo>
                    <a:lnTo>
                      <a:pt x="576" y="3880"/>
                    </a:lnTo>
                    <a:lnTo>
                      <a:pt x="703" y="3964"/>
                    </a:lnTo>
                    <a:lnTo>
                      <a:pt x="830" y="4049"/>
                    </a:lnTo>
                    <a:lnTo>
                      <a:pt x="966" y="4117"/>
                    </a:lnTo>
                    <a:lnTo>
                      <a:pt x="1118" y="4167"/>
                    </a:lnTo>
                    <a:lnTo>
                      <a:pt x="1270" y="4210"/>
                    </a:lnTo>
                    <a:lnTo>
                      <a:pt x="1423" y="4227"/>
                    </a:lnTo>
                    <a:lnTo>
                      <a:pt x="1584" y="4235"/>
                    </a:lnTo>
                    <a:lnTo>
                      <a:pt x="1584" y="4235"/>
                    </a:lnTo>
                    <a:lnTo>
                      <a:pt x="1753" y="4227"/>
                    </a:lnTo>
                    <a:lnTo>
                      <a:pt x="1906" y="4210"/>
                    </a:lnTo>
                    <a:lnTo>
                      <a:pt x="2058" y="4167"/>
                    </a:lnTo>
                    <a:lnTo>
                      <a:pt x="2202" y="4117"/>
                    </a:lnTo>
                    <a:lnTo>
                      <a:pt x="2346" y="4049"/>
                    </a:lnTo>
                    <a:lnTo>
                      <a:pt x="2473" y="3964"/>
                    </a:lnTo>
                    <a:lnTo>
                      <a:pt x="2600" y="3880"/>
                    </a:lnTo>
                    <a:lnTo>
                      <a:pt x="2710" y="3769"/>
                    </a:lnTo>
                    <a:lnTo>
                      <a:pt x="2812" y="3659"/>
                    </a:lnTo>
                    <a:lnTo>
                      <a:pt x="2905" y="3541"/>
                    </a:lnTo>
                    <a:lnTo>
                      <a:pt x="2981" y="3405"/>
                    </a:lnTo>
                    <a:lnTo>
                      <a:pt x="3049" y="3270"/>
                    </a:lnTo>
                    <a:lnTo>
                      <a:pt x="3100" y="3126"/>
                    </a:lnTo>
                    <a:lnTo>
                      <a:pt x="3142" y="2973"/>
                    </a:lnTo>
                    <a:lnTo>
                      <a:pt x="3168" y="2812"/>
                    </a:lnTo>
                    <a:lnTo>
                      <a:pt x="3176" y="2651"/>
                    </a:lnTo>
                    <a:lnTo>
                      <a:pt x="3176" y="2651"/>
                    </a:lnTo>
                    <a:lnTo>
                      <a:pt x="3168" y="2507"/>
                    </a:lnTo>
                    <a:lnTo>
                      <a:pt x="3142" y="2355"/>
                    </a:lnTo>
                    <a:lnTo>
                      <a:pt x="3100" y="2186"/>
                    </a:lnTo>
                    <a:lnTo>
                      <a:pt x="3032" y="1999"/>
                    </a:lnTo>
                    <a:lnTo>
                      <a:pt x="2956" y="1805"/>
                    </a:lnTo>
                    <a:lnTo>
                      <a:pt x="2863" y="1593"/>
                    </a:lnTo>
                    <a:lnTo>
                      <a:pt x="2753" y="1364"/>
                    </a:lnTo>
                    <a:lnTo>
                      <a:pt x="2617" y="1118"/>
                    </a:lnTo>
                    <a:lnTo>
                      <a:pt x="2617" y="1118"/>
                    </a:lnTo>
                    <a:lnTo>
                      <a:pt x="2422" y="780"/>
                    </a:lnTo>
                    <a:lnTo>
                      <a:pt x="2236" y="483"/>
                    </a:lnTo>
                    <a:lnTo>
                      <a:pt x="2236"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80;p31"/>
              <p:cNvSpPr/>
              <p:nvPr/>
            </p:nvSpPr>
            <p:spPr>
              <a:xfrm>
                <a:off x="4978750" y="595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181;p31"/>
              <p:cNvSpPr/>
              <p:nvPr/>
            </p:nvSpPr>
            <p:spPr>
              <a:xfrm>
                <a:off x="4786925" y="503625"/>
                <a:ext cx="79425" cy="105900"/>
              </a:xfrm>
              <a:custGeom>
                <a:avLst/>
                <a:gdLst/>
                <a:ahLst/>
                <a:cxnLst/>
                <a:rect l="l" t="t" r="r" b="b"/>
                <a:pathLst>
                  <a:path w="3177" h="4236" extrusionOk="0">
                    <a:moveTo>
                      <a:pt x="1534" y="1"/>
                    </a:moveTo>
                    <a:lnTo>
                      <a:pt x="1474" y="9"/>
                    </a:lnTo>
                    <a:lnTo>
                      <a:pt x="1424" y="26"/>
                    </a:lnTo>
                    <a:lnTo>
                      <a:pt x="1381" y="43"/>
                    </a:lnTo>
                    <a:lnTo>
                      <a:pt x="1288" y="94"/>
                    </a:lnTo>
                    <a:lnTo>
                      <a:pt x="1203" y="153"/>
                    </a:lnTo>
                    <a:lnTo>
                      <a:pt x="1136" y="229"/>
                    </a:lnTo>
                    <a:lnTo>
                      <a:pt x="1068" y="314"/>
                    </a:lnTo>
                    <a:lnTo>
                      <a:pt x="941" y="483"/>
                    </a:lnTo>
                    <a:lnTo>
                      <a:pt x="754" y="780"/>
                    </a:lnTo>
                    <a:lnTo>
                      <a:pt x="560" y="1110"/>
                    </a:lnTo>
                    <a:lnTo>
                      <a:pt x="433" y="1356"/>
                    </a:lnTo>
                    <a:lnTo>
                      <a:pt x="314" y="1584"/>
                    </a:lnTo>
                    <a:lnTo>
                      <a:pt x="221" y="1805"/>
                    </a:lnTo>
                    <a:lnTo>
                      <a:pt x="145" y="1999"/>
                    </a:lnTo>
                    <a:lnTo>
                      <a:pt x="85" y="2186"/>
                    </a:lnTo>
                    <a:lnTo>
                      <a:pt x="35" y="2355"/>
                    </a:lnTo>
                    <a:lnTo>
                      <a:pt x="9" y="2508"/>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68" y="2508"/>
                    </a:lnTo>
                    <a:lnTo>
                      <a:pt x="3143" y="2355"/>
                    </a:lnTo>
                    <a:lnTo>
                      <a:pt x="3100" y="2186"/>
                    </a:lnTo>
                    <a:lnTo>
                      <a:pt x="3041" y="1999"/>
                    </a:lnTo>
                    <a:lnTo>
                      <a:pt x="2965" y="1805"/>
                    </a:lnTo>
                    <a:lnTo>
                      <a:pt x="2863" y="1584"/>
                    </a:lnTo>
                    <a:lnTo>
                      <a:pt x="2753" y="1356"/>
                    </a:lnTo>
                    <a:lnTo>
                      <a:pt x="2626" y="1110"/>
                    </a:lnTo>
                    <a:lnTo>
                      <a:pt x="2431" y="780"/>
                    </a:lnTo>
                    <a:lnTo>
                      <a:pt x="2237" y="483"/>
                    </a:lnTo>
                    <a:lnTo>
                      <a:pt x="2118" y="314"/>
                    </a:lnTo>
                    <a:lnTo>
                      <a:pt x="2050" y="229"/>
                    </a:lnTo>
                    <a:lnTo>
                      <a:pt x="1983"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182;p31"/>
              <p:cNvSpPr/>
              <p:nvPr/>
            </p:nvSpPr>
            <p:spPr>
              <a:xfrm>
                <a:off x="4786925" y="503625"/>
                <a:ext cx="79425" cy="105900"/>
              </a:xfrm>
              <a:custGeom>
                <a:avLst/>
                <a:gdLst/>
                <a:ahLst/>
                <a:cxnLst/>
                <a:rect l="l" t="t" r="r" b="b"/>
                <a:pathLst>
                  <a:path w="3177" h="4236" fill="none" extrusionOk="0">
                    <a:moveTo>
                      <a:pt x="2237" y="483"/>
                    </a:moveTo>
                    <a:lnTo>
                      <a:pt x="2237" y="483"/>
                    </a:lnTo>
                    <a:lnTo>
                      <a:pt x="2118" y="314"/>
                    </a:lnTo>
                    <a:lnTo>
                      <a:pt x="2050" y="229"/>
                    </a:lnTo>
                    <a:lnTo>
                      <a:pt x="1983" y="153"/>
                    </a:lnTo>
                    <a:lnTo>
                      <a:pt x="1898" y="94"/>
                    </a:lnTo>
                    <a:lnTo>
                      <a:pt x="1805" y="43"/>
                    </a:lnTo>
                    <a:lnTo>
                      <a:pt x="1754" y="26"/>
                    </a:lnTo>
                    <a:lnTo>
                      <a:pt x="1703" y="9"/>
                    </a:lnTo>
                    <a:lnTo>
                      <a:pt x="1652" y="1"/>
                    </a:lnTo>
                    <a:lnTo>
                      <a:pt x="1593" y="1"/>
                    </a:lnTo>
                    <a:lnTo>
                      <a:pt x="1593" y="1"/>
                    </a:lnTo>
                    <a:lnTo>
                      <a:pt x="1534" y="1"/>
                    </a:lnTo>
                    <a:lnTo>
                      <a:pt x="1474" y="9"/>
                    </a:lnTo>
                    <a:lnTo>
                      <a:pt x="1424" y="26"/>
                    </a:lnTo>
                    <a:lnTo>
                      <a:pt x="1381" y="43"/>
                    </a:lnTo>
                    <a:lnTo>
                      <a:pt x="1288" y="94"/>
                    </a:lnTo>
                    <a:lnTo>
                      <a:pt x="1203" y="153"/>
                    </a:lnTo>
                    <a:lnTo>
                      <a:pt x="1136" y="229"/>
                    </a:lnTo>
                    <a:lnTo>
                      <a:pt x="1068" y="314"/>
                    </a:lnTo>
                    <a:lnTo>
                      <a:pt x="941" y="483"/>
                    </a:lnTo>
                    <a:lnTo>
                      <a:pt x="941" y="483"/>
                    </a:lnTo>
                    <a:lnTo>
                      <a:pt x="754" y="780"/>
                    </a:lnTo>
                    <a:lnTo>
                      <a:pt x="560" y="1110"/>
                    </a:lnTo>
                    <a:lnTo>
                      <a:pt x="560" y="1110"/>
                    </a:lnTo>
                    <a:lnTo>
                      <a:pt x="433" y="1356"/>
                    </a:lnTo>
                    <a:lnTo>
                      <a:pt x="314" y="1584"/>
                    </a:lnTo>
                    <a:lnTo>
                      <a:pt x="221" y="1805"/>
                    </a:lnTo>
                    <a:lnTo>
                      <a:pt x="145" y="1999"/>
                    </a:lnTo>
                    <a:lnTo>
                      <a:pt x="85" y="2186"/>
                    </a:lnTo>
                    <a:lnTo>
                      <a:pt x="35" y="2355"/>
                    </a:lnTo>
                    <a:lnTo>
                      <a:pt x="9" y="2508"/>
                    </a:lnTo>
                    <a:lnTo>
                      <a:pt x="1" y="2652"/>
                    </a:lnTo>
                    <a:lnTo>
                      <a:pt x="1" y="2652"/>
                    </a:lnTo>
                    <a:lnTo>
                      <a:pt x="9" y="2812"/>
                    </a:lnTo>
                    <a:lnTo>
                      <a:pt x="35" y="2965"/>
                    </a:lnTo>
                    <a:lnTo>
                      <a:pt x="77" y="3117"/>
                    </a:lnTo>
                    <a:lnTo>
                      <a:pt x="128" y="3270"/>
                    </a:lnTo>
                    <a:lnTo>
                      <a:pt x="195"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0" y="3405"/>
                    </a:lnTo>
                    <a:lnTo>
                      <a:pt x="3058" y="3270"/>
                    </a:lnTo>
                    <a:lnTo>
                      <a:pt x="3109" y="3117"/>
                    </a:lnTo>
                    <a:lnTo>
                      <a:pt x="3151" y="2965"/>
                    </a:lnTo>
                    <a:lnTo>
                      <a:pt x="3168" y="2812"/>
                    </a:lnTo>
                    <a:lnTo>
                      <a:pt x="3177" y="2652"/>
                    </a:lnTo>
                    <a:lnTo>
                      <a:pt x="3177" y="2652"/>
                    </a:lnTo>
                    <a:lnTo>
                      <a:pt x="3168" y="2508"/>
                    </a:lnTo>
                    <a:lnTo>
                      <a:pt x="3143" y="2355"/>
                    </a:lnTo>
                    <a:lnTo>
                      <a:pt x="3100" y="2186"/>
                    </a:lnTo>
                    <a:lnTo>
                      <a:pt x="3041" y="1999"/>
                    </a:lnTo>
                    <a:lnTo>
                      <a:pt x="2965" y="1805"/>
                    </a:lnTo>
                    <a:lnTo>
                      <a:pt x="2863" y="1584"/>
                    </a:lnTo>
                    <a:lnTo>
                      <a:pt x="2753" y="1356"/>
                    </a:lnTo>
                    <a:lnTo>
                      <a:pt x="2626" y="1110"/>
                    </a:lnTo>
                    <a:lnTo>
                      <a:pt x="2626" y="1110"/>
                    </a:lnTo>
                    <a:lnTo>
                      <a:pt x="2431"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83;p31"/>
              <p:cNvSpPr/>
              <p:nvPr/>
            </p:nvSpPr>
            <p:spPr>
              <a:xfrm>
                <a:off x="484282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4;p31"/>
              <p:cNvSpPr/>
              <p:nvPr/>
            </p:nvSpPr>
            <p:spPr>
              <a:xfrm>
                <a:off x="5058575" y="503625"/>
                <a:ext cx="79425" cy="105900"/>
              </a:xfrm>
              <a:custGeom>
                <a:avLst/>
                <a:gdLst/>
                <a:ahLst/>
                <a:cxnLst/>
                <a:rect l="l" t="t" r="r" b="b"/>
                <a:pathLst>
                  <a:path w="3177" h="4236" extrusionOk="0">
                    <a:moveTo>
                      <a:pt x="1534" y="1"/>
                    </a:moveTo>
                    <a:lnTo>
                      <a:pt x="1475" y="9"/>
                    </a:lnTo>
                    <a:lnTo>
                      <a:pt x="1424" y="26"/>
                    </a:lnTo>
                    <a:lnTo>
                      <a:pt x="1381" y="43"/>
                    </a:lnTo>
                    <a:lnTo>
                      <a:pt x="1288" y="94"/>
                    </a:lnTo>
                    <a:lnTo>
                      <a:pt x="1204" y="153"/>
                    </a:lnTo>
                    <a:lnTo>
                      <a:pt x="1136" y="229"/>
                    </a:lnTo>
                    <a:lnTo>
                      <a:pt x="1068" y="314"/>
                    </a:lnTo>
                    <a:lnTo>
                      <a:pt x="941" y="483"/>
                    </a:lnTo>
                    <a:lnTo>
                      <a:pt x="755" y="780"/>
                    </a:lnTo>
                    <a:lnTo>
                      <a:pt x="560" y="1110"/>
                    </a:lnTo>
                    <a:lnTo>
                      <a:pt x="433" y="1356"/>
                    </a:lnTo>
                    <a:lnTo>
                      <a:pt x="314" y="1584"/>
                    </a:lnTo>
                    <a:lnTo>
                      <a:pt x="221" y="1805"/>
                    </a:lnTo>
                    <a:lnTo>
                      <a:pt x="145" y="1999"/>
                    </a:lnTo>
                    <a:lnTo>
                      <a:pt x="86" y="2186"/>
                    </a:lnTo>
                    <a:lnTo>
                      <a:pt x="35" y="2355"/>
                    </a:lnTo>
                    <a:lnTo>
                      <a:pt x="9" y="2508"/>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68" y="2508"/>
                    </a:lnTo>
                    <a:lnTo>
                      <a:pt x="3143" y="2355"/>
                    </a:lnTo>
                    <a:lnTo>
                      <a:pt x="3101" y="2186"/>
                    </a:lnTo>
                    <a:lnTo>
                      <a:pt x="3041" y="1999"/>
                    </a:lnTo>
                    <a:lnTo>
                      <a:pt x="2965" y="1805"/>
                    </a:lnTo>
                    <a:lnTo>
                      <a:pt x="2864" y="1584"/>
                    </a:lnTo>
                    <a:lnTo>
                      <a:pt x="2753" y="1356"/>
                    </a:lnTo>
                    <a:lnTo>
                      <a:pt x="2626" y="1110"/>
                    </a:lnTo>
                    <a:lnTo>
                      <a:pt x="2432" y="780"/>
                    </a:lnTo>
                    <a:lnTo>
                      <a:pt x="2237" y="483"/>
                    </a:lnTo>
                    <a:lnTo>
                      <a:pt x="2118" y="314"/>
                    </a:lnTo>
                    <a:lnTo>
                      <a:pt x="2050" y="229"/>
                    </a:lnTo>
                    <a:lnTo>
                      <a:pt x="1974" y="153"/>
                    </a:lnTo>
                    <a:lnTo>
                      <a:pt x="1898" y="94"/>
                    </a:lnTo>
                    <a:lnTo>
                      <a:pt x="1805" y="43"/>
                    </a:lnTo>
                    <a:lnTo>
                      <a:pt x="1754" y="26"/>
                    </a:lnTo>
                    <a:lnTo>
                      <a:pt x="1703" y="9"/>
                    </a:lnTo>
                    <a:lnTo>
                      <a:pt x="165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5;p31"/>
              <p:cNvSpPr/>
              <p:nvPr/>
            </p:nvSpPr>
            <p:spPr>
              <a:xfrm>
                <a:off x="5058575" y="503625"/>
                <a:ext cx="79425" cy="105900"/>
              </a:xfrm>
              <a:custGeom>
                <a:avLst/>
                <a:gdLst/>
                <a:ahLst/>
                <a:cxnLst/>
                <a:rect l="l" t="t" r="r" b="b"/>
                <a:pathLst>
                  <a:path w="3177" h="4236" fill="none" extrusionOk="0">
                    <a:moveTo>
                      <a:pt x="2237" y="483"/>
                    </a:moveTo>
                    <a:lnTo>
                      <a:pt x="2237" y="483"/>
                    </a:lnTo>
                    <a:lnTo>
                      <a:pt x="2118" y="314"/>
                    </a:lnTo>
                    <a:lnTo>
                      <a:pt x="2050" y="229"/>
                    </a:lnTo>
                    <a:lnTo>
                      <a:pt x="1974" y="153"/>
                    </a:lnTo>
                    <a:lnTo>
                      <a:pt x="1898" y="94"/>
                    </a:lnTo>
                    <a:lnTo>
                      <a:pt x="1805" y="43"/>
                    </a:lnTo>
                    <a:lnTo>
                      <a:pt x="1754" y="26"/>
                    </a:lnTo>
                    <a:lnTo>
                      <a:pt x="1703" y="9"/>
                    </a:lnTo>
                    <a:lnTo>
                      <a:pt x="1652" y="1"/>
                    </a:lnTo>
                    <a:lnTo>
                      <a:pt x="1593" y="1"/>
                    </a:lnTo>
                    <a:lnTo>
                      <a:pt x="1593" y="1"/>
                    </a:lnTo>
                    <a:lnTo>
                      <a:pt x="1534" y="1"/>
                    </a:lnTo>
                    <a:lnTo>
                      <a:pt x="1475" y="9"/>
                    </a:lnTo>
                    <a:lnTo>
                      <a:pt x="1424" y="26"/>
                    </a:lnTo>
                    <a:lnTo>
                      <a:pt x="1381" y="43"/>
                    </a:lnTo>
                    <a:lnTo>
                      <a:pt x="1288" y="94"/>
                    </a:lnTo>
                    <a:lnTo>
                      <a:pt x="1204" y="153"/>
                    </a:lnTo>
                    <a:lnTo>
                      <a:pt x="1136" y="229"/>
                    </a:lnTo>
                    <a:lnTo>
                      <a:pt x="1068" y="314"/>
                    </a:lnTo>
                    <a:lnTo>
                      <a:pt x="941" y="483"/>
                    </a:lnTo>
                    <a:lnTo>
                      <a:pt x="941" y="483"/>
                    </a:lnTo>
                    <a:lnTo>
                      <a:pt x="755" y="780"/>
                    </a:lnTo>
                    <a:lnTo>
                      <a:pt x="560" y="1110"/>
                    </a:lnTo>
                    <a:lnTo>
                      <a:pt x="560" y="1110"/>
                    </a:lnTo>
                    <a:lnTo>
                      <a:pt x="433" y="1356"/>
                    </a:lnTo>
                    <a:lnTo>
                      <a:pt x="314" y="1584"/>
                    </a:lnTo>
                    <a:lnTo>
                      <a:pt x="221" y="1805"/>
                    </a:lnTo>
                    <a:lnTo>
                      <a:pt x="145" y="1999"/>
                    </a:lnTo>
                    <a:lnTo>
                      <a:pt x="86" y="2186"/>
                    </a:lnTo>
                    <a:lnTo>
                      <a:pt x="35" y="2355"/>
                    </a:lnTo>
                    <a:lnTo>
                      <a:pt x="9" y="2508"/>
                    </a:lnTo>
                    <a:lnTo>
                      <a:pt x="1" y="2652"/>
                    </a:lnTo>
                    <a:lnTo>
                      <a:pt x="1" y="2652"/>
                    </a:lnTo>
                    <a:lnTo>
                      <a:pt x="9" y="2812"/>
                    </a:lnTo>
                    <a:lnTo>
                      <a:pt x="35" y="2965"/>
                    </a:lnTo>
                    <a:lnTo>
                      <a:pt x="77" y="3117"/>
                    </a:lnTo>
                    <a:lnTo>
                      <a:pt x="128" y="3270"/>
                    </a:lnTo>
                    <a:lnTo>
                      <a:pt x="196" y="3405"/>
                    </a:lnTo>
                    <a:lnTo>
                      <a:pt x="272" y="3532"/>
                    </a:lnTo>
                    <a:lnTo>
                      <a:pt x="365" y="3659"/>
                    </a:lnTo>
                    <a:lnTo>
                      <a:pt x="467" y="3770"/>
                    </a:lnTo>
                    <a:lnTo>
                      <a:pt x="585" y="3871"/>
                    </a:lnTo>
                    <a:lnTo>
                      <a:pt x="704" y="3964"/>
                    </a:lnTo>
                    <a:lnTo>
                      <a:pt x="839" y="4041"/>
                    </a:lnTo>
                    <a:lnTo>
                      <a:pt x="975" y="4108"/>
                    </a:lnTo>
                    <a:lnTo>
                      <a:pt x="1119" y="4168"/>
                    </a:lnTo>
                    <a:lnTo>
                      <a:pt x="1271" y="4201"/>
                    </a:lnTo>
                    <a:lnTo>
                      <a:pt x="1432" y="4227"/>
                    </a:lnTo>
                    <a:lnTo>
                      <a:pt x="1593" y="4235"/>
                    </a:lnTo>
                    <a:lnTo>
                      <a:pt x="1593" y="4235"/>
                    </a:lnTo>
                    <a:lnTo>
                      <a:pt x="1754" y="4227"/>
                    </a:lnTo>
                    <a:lnTo>
                      <a:pt x="1915" y="4201"/>
                    </a:lnTo>
                    <a:lnTo>
                      <a:pt x="2067" y="4168"/>
                    </a:lnTo>
                    <a:lnTo>
                      <a:pt x="2211" y="4108"/>
                    </a:lnTo>
                    <a:lnTo>
                      <a:pt x="2347" y="4041"/>
                    </a:lnTo>
                    <a:lnTo>
                      <a:pt x="2482" y="3964"/>
                    </a:lnTo>
                    <a:lnTo>
                      <a:pt x="2601" y="3871"/>
                    </a:lnTo>
                    <a:lnTo>
                      <a:pt x="2711" y="3770"/>
                    </a:lnTo>
                    <a:lnTo>
                      <a:pt x="2821" y="3659"/>
                    </a:lnTo>
                    <a:lnTo>
                      <a:pt x="2906" y="3532"/>
                    </a:lnTo>
                    <a:lnTo>
                      <a:pt x="2991" y="3405"/>
                    </a:lnTo>
                    <a:lnTo>
                      <a:pt x="3058" y="3270"/>
                    </a:lnTo>
                    <a:lnTo>
                      <a:pt x="3109" y="3117"/>
                    </a:lnTo>
                    <a:lnTo>
                      <a:pt x="3151" y="2965"/>
                    </a:lnTo>
                    <a:lnTo>
                      <a:pt x="3168" y="2812"/>
                    </a:lnTo>
                    <a:lnTo>
                      <a:pt x="3177" y="2652"/>
                    </a:lnTo>
                    <a:lnTo>
                      <a:pt x="3177" y="2652"/>
                    </a:lnTo>
                    <a:lnTo>
                      <a:pt x="3168" y="2508"/>
                    </a:lnTo>
                    <a:lnTo>
                      <a:pt x="3143" y="2355"/>
                    </a:lnTo>
                    <a:lnTo>
                      <a:pt x="3101" y="2186"/>
                    </a:lnTo>
                    <a:lnTo>
                      <a:pt x="3041" y="1999"/>
                    </a:lnTo>
                    <a:lnTo>
                      <a:pt x="2965" y="1805"/>
                    </a:lnTo>
                    <a:lnTo>
                      <a:pt x="2864" y="1584"/>
                    </a:lnTo>
                    <a:lnTo>
                      <a:pt x="2753" y="1356"/>
                    </a:lnTo>
                    <a:lnTo>
                      <a:pt x="2626" y="1110"/>
                    </a:lnTo>
                    <a:lnTo>
                      <a:pt x="2626" y="1110"/>
                    </a:lnTo>
                    <a:lnTo>
                      <a:pt x="2432" y="780"/>
                    </a:lnTo>
                    <a:lnTo>
                      <a:pt x="2237" y="483"/>
                    </a:lnTo>
                    <a:lnTo>
                      <a:pt x="2237" y="48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86;p31"/>
              <p:cNvSpPr/>
              <p:nvPr/>
            </p:nvSpPr>
            <p:spPr>
              <a:xfrm>
                <a:off x="5114475" y="5157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87;p31"/>
              <p:cNvSpPr/>
              <p:nvPr/>
            </p:nvSpPr>
            <p:spPr>
              <a:xfrm>
                <a:off x="4736525" y="238125"/>
                <a:ext cx="451875" cy="281400"/>
              </a:xfrm>
              <a:custGeom>
                <a:avLst/>
                <a:gdLst/>
                <a:ahLst/>
                <a:cxnLst/>
                <a:rect l="l" t="t" r="r" b="b"/>
                <a:pathLst>
                  <a:path w="18075" h="11256" extrusionOk="0">
                    <a:moveTo>
                      <a:pt x="8911" y="0"/>
                    </a:move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6963" y="788"/>
                    </a:lnTo>
                    <a:lnTo>
                      <a:pt x="6853" y="898"/>
                    </a:lnTo>
                    <a:lnTo>
                      <a:pt x="6751" y="1008"/>
                    </a:lnTo>
                    <a:lnTo>
                      <a:pt x="6649" y="1118"/>
                    </a:lnTo>
                    <a:lnTo>
                      <a:pt x="6556" y="1237"/>
                    </a:lnTo>
                    <a:lnTo>
                      <a:pt x="6472" y="1364"/>
                    </a:lnTo>
                    <a:lnTo>
                      <a:pt x="6387" y="1491"/>
                    </a:lnTo>
                    <a:lnTo>
                      <a:pt x="6311" y="1618"/>
                    </a:lnTo>
                    <a:lnTo>
                      <a:pt x="6150" y="1524"/>
                    </a:lnTo>
                    <a:lnTo>
                      <a:pt x="5980" y="1440"/>
                    </a:lnTo>
                    <a:lnTo>
                      <a:pt x="5811" y="1364"/>
                    </a:lnTo>
                    <a:lnTo>
                      <a:pt x="5633" y="1296"/>
                    </a:lnTo>
                    <a:lnTo>
                      <a:pt x="5447" y="1253"/>
                    </a:lnTo>
                    <a:lnTo>
                      <a:pt x="5260" y="1211"/>
                    </a:lnTo>
                    <a:lnTo>
                      <a:pt x="5074" y="1194"/>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2999" y="1999"/>
                    </a:lnTo>
                    <a:lnTo>
                      <a:pt x="2889" y="2134"/>
                    </a:lnTo>
                    <a:lnTo>
                      <a:pt x="2779" y="2270"/>
                    </a:lnTo>
                    <a:lnTo>
                      <a:pt x="2677" y="2414"/>
                    </a:lnTo>
                    <a:lnTo>
                      <a:pt x="2593" y="2566"/>
                    </a:lnTo>
                    <a:lnTo>
                      <a:pt x="2516" y="2727"/>
                    </a:lnTo>
                    <a:lnTo>
                      <a:pt x="2457" y="2888"/>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1043" y="7690"/>
                    </a:lnTo>
                    <a:lnTo>
                      <a:pt x="1212" y="7809"/>
                    </a:lnTo>
                    <a:lnTo>
                      <a:pt x="1398" y="7910"/>
                    </a:lnTo>
                    <a:lnTo>
                      <a:pt x="1585" y="8004"/>
                    </a:lnTo>
                    <a:lnTo>
                      <a:pt x="1780" y="8071"/>
                    </a:lnTo>
                    <a:lnTo>
                      <a:pt x="1983" y="8131"/>
                    </a:lnTo>
                    <a:lnTo>
                      <a:pt x="2186" y="8173"/>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5074" y="10087"/>
                    </a:lnTo>
                    <a:lnTo>
                      <a:pt x="5260" y="10062"/>
                    </a:lnTo>
                    <a:lnTo>
                      <a:pt x="5455" y="10028"/>
                    </a:lnTo>
                    <a:lnTo>
                      <a:pt x="5633" y="9977"/>
                    </a:lnTo>
                    <a:lnTo>
                      <a:pt x="5819" y="9918"/>
                    </a:lnTo>
                    <a:lnTo>
                      <a:pt x="5989" y="9841"/>
                    </a:lnTo>
                    <a:lnTo>
                      <a:pt x="6158" y="9748"/>
                    </a:lnTo>
                    <a:lnTo>
                      <a:pt x="6319" y="9647"/>
                    </a:lnTo>
                    <a:lnTo>
                      <a:pt x="6395" y="9782"/>
                    </a:lnTo>
                    <a:lnTo>
                      <a:pt x="6480" y="9901"/>
                    </a:lnTo>
                    <a:lnTo>
                      <a:pt x="6565" y="10028"/>
                    </a:lnTo>
                    <a:lnTo>
                      <a:pt x="6658" y="10146"/>
                    </a:lnTo>
                    <a:lnTo>
                      <a:pt x="6760" y="10256"/>
                    </a:lnTo>
                    <a:lnTo>
                      <a:pt x="6861" y="10367"/>
                    </a:lnTo>
                    <a:lnTo>
                      <a:pt x="6980" y="10468"/>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041" y="3557"/>
                    </a:lnTo>
                    <a:lnTo>
                      <a:pt x="16863" y="3439"/>
                    </a:lnTo>
                    <a:lnTo>
                      <a:pt x="16686" y="3337"/>
                    </a:lnTo>
                    <a:lnTo>
                      <a:pt x="16491" y="3252"/>
                    </a:lnTo>
                    <a:lnTo>
                      <a:pt x="16296" y="3176"/>
                    </a:lnTo>
                    <a:lnTo>
                      <a:pt x="16093" y="3117"/>
                    </a:lnTo>
                    <a:lnTo>
                      <a:pt x="15890" y="3083"/>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697" y="1491"/>
                    </a:lnTo>
                    <a:lnTo>
                      <a:pt x="11612" y="1364"/>
                    </a:lnTo>
                    <a:lnTo>
                      <a:pt x="11528" y="1237"/>
                    </a:lnTo>
                    <a:lnTo>
                      <a:pt x="11435" y="1118"/>
                    </a:lnTo>
                    <a:lnTo>
                      <a:pt x="11333" y="1008"/>
                    </a:lnTo>
                    <a:lnTo>
                      <a:pt x="11223" y="898"/>
                    </a:lnTo>
                    <a:lnTo>
                      <a:pt x="11113" y="788"/>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88;p31"/>
              <p:cNvSpPr/>
              <p:nvPr/>
            </p:nvSpPr>
            <p:spPr>
              <a:xfrm>
                <a:off x="4736525" y="238125"/>
                <a:ext cx="451875" cy="281400"/>
              </a:xfrm>
              <a:custGeom>
                <a:avLst/>
                <a:gdLst/>
                <a:ahLst/>
                <a:cxnLst/>
                <a:rect l="l" t="t" r="r" b="b"/>
                <a:pathLst>
                  <a:path w="18075" h="11256" fill="none" extrusionOk="0">
                    <a:moveTo>
                      <a:pt x="17202" y="3693"/>
                    </a:moveTo>
                    <a:lnTo>
                      <a:pt x="17202" y="3693"/>
                    </a:lnTo>
                    <a:lnTo>
                      <a:pt x="17041" y="3557"/>
                    </a:lnTo>
                    <a:lnTo>
                      <a:pt x="16863" y="3439"/>
                    </a:lnTo>
                    <a:lnTo>
                      <a:pt x="16686" y="3337"/>
                    </a:lnTo>
                    <a:lnTo>
                      <a:pt x="16491" y="3252"/>
                    </a:lnTo>
                    <a:lnTo>
                      <a:pt x="16296" y="3176"/>
                    </a:lnTo>
                    <a:lnTo>
                      <a:pt x="16093" y="3117"/>
                    </a:lnTo>
                    <a:lnTo>
                      <a:pt x="15890" y="3083"/>
                    </a:lnTo>
                    <a:lnTo>
                      <a:pt x="15678" y="3057"/>
                    </a:lnTo>
                    <a:lnTo>
                      <a:pt x="15678" y="3057"/>
                    </a:lnTo>
                    <a:lnTo>
                      <a:pt x="15627" y="2888"/>
                    </a:lnTo>
                    <a:lnTo>
                      <a:pt x="15559" y="2727"/>
                    </a:lnTo>
                    <a:lnTo>
                      <a:pt x="15491" y="2566"/>
                    </a:lnTo>
                    <a:lnTo>
                      <a:pt x="15398" y="2414"/>
                    </a:lnTo>
                    <a:lnTo>
                      <a:pt x="15305" y="2270"/>
                    </a:lnTo>
                    <a:lnTo>
                      <a:pt x="15195" y="2134"/>
                    </a:lnTo>
                    <a:lnTo>
                      <a:pt x="15076" y="1999"/>
                    </a:lnTo>
                    <a:lnTo>
                      <a:pt x="14958" y="1872"/>
                    </a:lnTo>
                    <a:lnTo>
                      <a:pt x="14958" y="1872"/>
                    </a:lnTo>
                    <a:lnTo>
                      <a:pt x="14865" y="1796"/>
                    </a:lnTo>
                    <a:lnTo>
                      <a:pt x="14772" y="1719"/>
                    </a:lnTo>
                    <a:lnTo>
                      <a:pt x="14670" y="1643"/>
                    </a:lnTo>
                    <a:lnTo>
                      <a:pt x="14568" y="1575"/>
                    </a:lnTo>
                    <a:lnTo>
                      <a:pt x="14467" y="1516"/>
                    </a:lnTo>
                    <a:lnTo>
                      <a:pt x="14365" y="1457"/>
                    </a:lnTo>
                    <a:lnTo>
                      <a:pt x="14255" y="1406"/>
                    </a:lnTo>
                    <a:lnTo>
                      <a:pt x="14145" y="1364"/>
                    </a:lnTo>
                    <a:lnTo>
                      <a:pt x="14035" y="1321"/>
                    </a:lnTo>
                    <a:lnTo>
                      <a:pt x="13916" y="1287"/>
                    </a:lnTo>
                    <a:lnTo>
                      <a:pt x="13798" y="1253"/>
                    </a:lnTo>
                    <a:lnTo>
                      <a:pt x="13687" y="1228"/>
                    </a:lnTo>
                    <a:lnTo>
                      <a:pt x="13569" y="1211"/>
                    </a:lnTo>
                    <a:lnTo>
                      <a:pt x="13442" y="1194"/>
                    </a:lnTo>
                    <a:lnTo>
                      <a:pt x="13323" y="1186"/>
                    </a:lnTo>
                    <a:lnTo>
                      <a:pt x="13205" y="1186"/>
                    </a:lnTo>
                    <a:lnTo>
                      <a:pt x="13205" y="1186"/>
                    </a:lnTo>
                    <a:lnTo>
                      <a:pt x="13010" y="1194"/>
                    </a:lnTo>
                    <a:lnTo>
                      <a:pt x="12824" y="1211"/>
                    </a:lnTo>
                    <a:lnTo>
                      <a:pt x="12637" y="1253"/>
                    </a:lnTo>
                    <a:lnTo>
                      <a:pt x="12451" y="1296"/>
                    </a:lnTo>
                    <a:lnTo>
                      <a:pt x="12273" y="1364"/>
                    </a:lnTo>
                    <a:lnTo>
                      <a:pt x="12104" y="1440"/>
                    </a:lnTo>
                    <a:lnTo>
                      <a:pt x="11934" y="1524"/>
                    </a:lnTo>
                    <a:lnTo>
                      <a:pt x="11773" y="1626"/>
                    </a:lnTo>
                    <a:lnTo>
                      <a:pt x="11773" y="1626"/>
                    </a:lnTo>
                    <a:lnTo>
                      <a:pt x="11697" y="1491"/>
                    </a:lnTo>
                    <a:lnTo>
                      <a:pt x="11612" y="1364"/>
                    </a:lnTo>
                    <a:lnTo>
                      <a:pt x="11528" y="1237"/>
                    </a:lnTo>
                    <a:lnTo>
                      <a:pt x="11435" y="1118"/>
                    </a:lnTo>
                    <a:lnTo>
                      <a:pt x="11333" y="1008"/>
                    </a:lnTo>
                    <a:lnTo>
                      <a:pt x="11223" y="898"/>
                    </a:lnTo>
                    <a:lnTo>
                      <a:pt x="11113" y="788"/>
                    </a:lnTo>
                    <a:lnTo>
                      <a:pt x="11003" y="694"/>
                    </a:lnTo>
                    <a:lnTo>
                      <a:pt x="11003" y="694"/>
                    </a:lnTo>
                    <a:lnTo>
                      <a:pt x="10893" y="610"/>
                    </a:lnTo>
                    <a:lnTo>
                      <a:pt x="10782" y="534"/>
                    </a:lnTo>
                    <a:lnTo>
                      <a:pt x="10672" y="457"/>
                    </a:lnTo>
                    <a:lnTo>
                      <a:pt x="10562" y="390"/>
                    </a:lnTo>
                    <a:lnTo>
                      <a:pt x="10444" y="330"/>
                    </a:lnTo>
                    <a:lnTo>
                      <a:pt x="10325" y="271"/>
                    </a:lnTo>
                    <a:lnTo>
                      <a:pt x="10207" y="220"/>
                    </a:lnTo>
                    <a:lnTo>
                      <a:pt x="10080" y="178"/>
                    </a:lnTo>
                    <a:lnTo>
                      <a:pt x="9952" y="136"/>
                    </a:lnTo>
                    <a:lnTo>
                      <a:pt x="9825" y="102"/>
                    </a:lnTo>
                    <a:lnTo>
                      <a:pt x="9698" y="68"/>
                    </a:lnTo>
                    <a:lnTo>
                      <a:pt x="9571" y="42"/>
                    </a:lnTo>
                    <a:lnTo>
                      <a:pt x="9436" y="25"/>
                    </a:lnTo>
                    <a:lnTo>
                      <a:pt x="9309" y="8"/>
                    </a:lnTo>
                    <a:lnTo>
                      <a:pt x="9173" y="0"/>
                    </a:lnTo>
                    <a:lnTo>
                      <a:pt x="9038" y="0"/>
                    </a:lnTo>
                    <a:lnTo>
                      <a:pt x="9038" y="0"/>
                    </a:lnTo>
                    <a:lnTo>
                      <a:pt x="8911" y="0"/>
                    </a:lnTo>
                    <a:lnTo>
                      <a:pt x="8775" y="8"/>
                    </a:lnTo>
                    <a:lnTo>
                      <a:pt x="8640" y="25"/>
                    </a:lnTo>
                    <a:lnTo>
                      <a:pt x="8513" y="42"/>
                    </a:lnTo>
                    <a:lnTo>
                      <a:pt x="8386" y="68"/>
                    </a:lnTo>
                    <a:lnTo>
                      <a:pt x="8250" y="102"/>
                    </a:lnTo>
                    <a:lnTo>
                      <a:pt x="8123" y="136"/>
                    </a:lnTo>
                    <a:lnTo>
                      <a:pt x="8005" y="178"/>
                    </a:lnTo>
                    <a:lnTo>
                      <a:pt x="7877" y="220"/>
                    </a:lnTo>
                    <a:lnTo>
                      <a:pt x="7759" y="271"/>
                    </a:lnTo>
                    <a:lnTo>
                      <a:pt x="7640" y="330"/>
                    </a:lnTo>
                    <a:lnTo>
                      <a:pt x="7522" y="390"/>
                    </a:lnTo>
                    <a:lnTo>
                      <a:pt x="7403" y="457"/>
                    </a:lnTo>
                    <a:lnTo>
                      <a:pt x="7293" y="534"/>
                    </a:lnTo>
                    <a:lnTo>
                      <a:pt x="7191" y="610"/>
                    </a:lnTo>
                    <a:lnTo>
                      <a:pt x="7081" y="694"/>
                    </a:lnTo>
                    <a:lnTo>
                      <a:pt x="7081" y="694"/>
                    </a:lnTo>
                    <a:lnTo>
                      <a:pt x="6963" y="788"/>
                    </a:lnTo>
                    <a:lnTo>
                      <a:pt x="6853" y="898"/>
                    </a:lnTo>
                    <a:lnTo>
                      <a:pt x="6751" y="1008"/>
                    </a:lnTo>
                    <a:lnTo>
                      <a:pt x="6649" y="1118"/>
                    </a:lnTo>
                    <a:lnTo>
                      <a:pt x="6556" y="1237"/>
                    </a:lnTo>
                    <a:lnTo>
                      <a:pt x="6472" y="1364"/>
                    </a:lnTo>
                    <a:lnTo>
                      <a:pt x="6387" y="1491"/>
                    </a:lnTo>
                    <a:lnTo>
                      <a:pt x="6311" y="1618"/>
                    </a:lnTo>
                    <a:lnTo>
                      <a:pt x="6311" y="1618"/>
                    </a:lnTo>
                    <a:lnTo>
                      <a:pt x="6150" y="1524"/>
                    </a:lnTo>
                    <a:lnTo>
                      <a:pt x="5980" y="1440"/>
                    </a:lnTo>
                    <a:lnTo>
                      <a:pt x="5811" y="1364"/>
                    </a:lnTo>
                    <a:lnTo>
                      <a:pt x="5633" y="1296"/>
                    </a:lnTo>
                    <a:lnTo>
                      <a:pt x="5447" y="1253"/>
                    </a:lnTo>
                    <a:lnTo>
                      <a:pt x="5260" y="1211"/>
                    </a:lnTo>
                    <a:lnTo>
                      <a:pt x="5074" y="1194"/>
                    </a:lnTo>
                    <a:lnTo>
                      <a:pt x="4879" y="1186"/>
                    </a:lnTo>
                    <a:lnTo>
                      <a:pt x="4879" y="1186"/>
                    </a:lnTo>
                    <a:lnTo>
                      <a:pt x="4761" y="1186"/>
                    </a:lnTo>
                    <a:lnTo>
                      <a:pt x="4634" y="1194"/>
                    </a:lnTo>
                    <a:lnTo>
                      <a:pt x="4515" y="1211"/>
                    </a:lnTo>
                    <a:lnTo>
                      <a:pt x="4397" y="1228"/>
                    </a:lnTo>
                    <a:lnTo>
                      <a:pt x="4278" y="1253"/>
                    </a:lnTo>
                    <a:lnTo>
                      <a:pt x="4168" y="1287"/>
                    </a:lnTo>
                    <a:lnTo>
                      <a:pt x="4049" y="1321"/>
                    </a:lnTo>
                    <a:lnTo>
                      <a:pt x="3939" y="1364"/>
                    </a:lnTo>
                    <a:lnTo>
                      <a:pt x="3829" y="1406"/>
                    </a:lnTo>
                    <a:lnTo>
                      <a:pt x="3719" y="1457"/>
                    </a:lnTo>
                    <a:lnTo>
                      <a:pt x="3617" y="1516"/>
                    </a:lnTo>
                    <a:lnTo>
                      <a:pt x="3516" y="1575"/>
                    </a:lnTo>
                    <a:lnTo>
                      <a:pt x="3414" y="1643"/>
                    </a:lnTo>
                    <a:lnTo>
                      <a:pt x="3312" y="1719"/>
                    </a:lnTo>
                    <a:lnTo>
                      <a:pt x="3219" y="1796"/>
                    </a:lnTo>
                    <a:lnTo>
                      <a:pt x="3126" y="1872"/>
                    </a:lnTo>
                    <a:lnTo>
                      <a:pt x="3126" y="1872"/>
                    </a:lnTo>
                    <a:lnTo>
                      <a:pt x="2999" y="1999"/>
                    </a:lnTo>
                    <a:lnTo>
                      <a:pt x="2889" y="2134"/>
                    </a:lnTo>
                    <a:lnTo>
                      <a:pt x="2779" y="2270"/>
                    </a:lnTo>
                    <a:lnTo>
                      <a:pt x="2677" y="2414"/>
                    </a:lnTo>
                    <a:lnTo>
                      <a:pt x="2593" y="2566"/>
                    </a:lnTo>
                    <a:lnTo>
                      <a:pt x="2516" y="2727"/>
                    </a:lnTo>
                    <a:lnTo>
                      <a:pt x="2457" y="2888"/>
                    </a:lnTo>
                    <a:lnTo>
                      <a:pt x="2398" y="3057"/>
                    </a:lnTo>
                    <a:lnTo>
                      <a:pt x="2398" y="3057"/>
                    </a:lnTo>
                    <a:lnTo>
                      <a:pt x="2279" y="3066"/>
                    </a:lnTo>
                    <a:lnTo>
                      <a:pt x="2152" y="3083"/>
                    </a:lnTo>
                    <a:lnTo>
                      <a:pt x="2034" y="3108"/>
                    </a:lnTo>
                    <a:lnTo>
                      <a:pt x="1915" y="3134"/>
                    </a:lnTo>
                    <a:lnTo>
                      <a:pt x="1796" y="3168"/>
                    </a:lnTo>
                    <a:lnTo>
                      <a:pt x="1686" y="3210"/>
                    </a:lnTo>
                    <a:lnTo>
                      <a:pt x="1568" y="3252"/>
                    </a:lnTo>
                    <a:lnTo>
                      <a:pt x="1466" y="3303"/>
                    </a:lnTo>
                    <a:lnTo>
                      <a:pt x="1356" y="3362"/>
                    </a:lnTo>
                    <a:lnTo>
                      <a:pt x="1254" y="3422"/>
                    </a:lnTo>
                    <a:lnTo>
                      <a:pt x="1153" y="3481"/>
                    </a:lnTo>
                    <a:lnTo>
                      <a:pt x="1051" y="3549"/>
                    </a:lnTo>
                    <a:lnTo>
                      <a:pt x="958" y="3625"/>
                    </a:lnTo>
                    <a:lnTo>
                      <a:pt x="873" y="3701"/>
                    </a:lnTo>
                    <a:lnTo>
                      <a:pt x="780" y="3777"/>
                    </a:lnTo>
                    <a:lnTo>
                      <a:pt x="704" y="3862"/>
                    </a:lnTo>
                    <a:lnTo>
                      <a:pt x="619" y="3955"/>
                    </a:lnTo>
                    <a:lnTo>
                      <a:pt x="551" y="4048"/>
                    </a:lnTo>
                    <a:lnTo>
                      <a:pt x="475" y="4142"/>
                    </a:lnTo>
                    <a:lnTo>
                      <a:pt x="408" y="4243"/>
                    </a:lnTo>
                    <a:lnTo>
                      <a:pt x="348" y="4345"/>
                    </a:lnTo>
                    <a:lnTo>
                      <a:pt x="289" y="4446"/>
                    </a:lnTo>
                    <a:lnTo>
                      <a:pt x="238" y="4557"/>
                    </a:lnTo>
                    <a:lnTo>
                      <a:pt x="187" y="4667"/>
                    </a:lnTo>
                    <a:lnTo>
                      <a:pt x="145" y="4777"/>
                    </a:lnTo>
                    <a:lnTo>
                      <a:pt x="111" y="4895"/>
                    </a:lnTo>
                    <a:lnTo>
                      <a:pt x="77" y="5005"/>
                    </a:lnTo>
                    <a:lnTo>
                      <a:pt x="52" y="5132"/>
                    </a:lnTo>
                    <a:lnTo>
                      <a:pt x="35" y="5251"/>
                    </a:lnTo>
                    <a:lnTo>
                      <a:pt x="18" y="5378"/>
                    </a:lnTo>
                    <a:lnTo>
                      <a:pt x="9" y="5497"/>
                    </a:lnTo>
                    <a:lnTo>
                      <a:pt x="1" y="5624"/>
                    </a:lnTo>
                    <a:lnTo>
                      <a:pt x="1" y="5624"/>
                    </a:lnTo>
                    <a:lnTo>
                      <a:pt x="9" y="5768"/>
                    </a:lnTo>
                    <a:lnTo>
                      <a:pt x="18" y="5903"/>
                    </a:lnTo>
                    <a:lnTo>
                      <a:pt x="35" y="6039"/>
                    </a:lnTo>
                    <a:lnTo>
                      <a:pt x="60" y="6174"/>
                    </a:lnTo>
                    <a:lnTo>
                      <a:pt x="94" y="6301"/>
                    </a:lnTo>
                    <a:lnTo>
                      <a:pt x="136" y="6428"/>
                    </a:lnTo>
                    <a:lnTo>
                      <a:pt x="179" y="6564"/>
                    </a:lnTo>
                    <a:lnTo>
                      <a:pt x="230" y="6682"/>
                    </a:lnTo>
                    <a:lnTo>
                      <a:pt x="289" y="6809"/>
                    </a:lnTo>
                    <a:lnTo>
                      <a:pt x="357" y="6928"/>
                    </a:lnTo>
                    <a:lnTo>
                      <a:pt x="424" y="7038"/>
                    </a:lnTo>
                    <a:lnTo>
                      <a:pt x="509" y="7157"/>
                    </a:lnTo>
                    <a:lnTo>
                      <a:pt x="585" y="7258"/>
                    </a:lnTo>
                    <a:lnTo>
                      <a:pt x="679" y="7360"/>
                    </a:lnTo>
                    <a:lnTo>
                      <a:pt x="772" y="7462"/>
                    </a:lnTo>
                    <a:lnTo>
                      <a:pt x="873" y="7555"/>
                    </a:lnTo>
                    <a:lnTo>
                      <a:pt x="873" y="7555"/>
                    </a:lnTo>
                    <a:lnTo>
                      <a:pt x="1043" y="7690"/>
                    </a:lnTo>
                    <a:lnTo>
                      <a:pt x="1212" y="7809"/>
                    </a:lnTo>
                    <a:lnTo>
                      <a:pt x="1398" y="7910"/>
                    </a:lnTo>
                    <a:lnTo>
                      <a:pt x="1585" y="8004"/>
                    </a:lnTo>
                    <a:lnTo>
                      <a:pt x="1780" y="8071"/>
                    </a:lnTo>
                    <a:lnTo>
                      <a:pt x="1983" y="8131"/>
                    </a:lnTo>
                    <a:lnTo>
                      <a:pt x="2186" y="8173"/>
                    </a:lnTo>
                    <a:lnTo>
                      <a:pt x="2398" y="8198"/>
                    </a:lnTo>
                    <a:lnTo>
                      <a:pt x="2398" y="8198"/>
                    </a:lnTo>
                    <a:lnTo>
                      <a:pt x="2457" y="8402"/>
                    </a:lnTo>
                    <a:lnTo>
                      <a:pt x="2542" y="8588"/>
                    </a:lnTo>
                    <a:lnTo>
                      <a:pt x="2635" y="8774"/>
                    </a:lnTo>
                    <a:lnTo>
                      <a:pt x="2745" y="8952"/>
                    </a:lnTo>
                    <a:lnTo>
                      <a:pt x="2864" y="9122"/>
                    </a:lnTo>
                    <a:lnTo>
                      <a:pt x="2999" y="9274"/>
                    </a:lnTo>
                    <a:lnTo>
                      <a:pt x="3152" y="9418"/>
                    </a:lnTo>
                    <a:lnTo>
                      <a:pt x="3312" y="9553"/>
                    </a:lnTo>
                    <a:lnTo>
                      <a:pt x="3473" y="9672"/>
                    </a:lnTo>
                    <a:lnTo>
                      <a:pt x="3651" y="9782"/>
                    </a:lnTo>
                    <a:lnTo>
                      <a:pt x="3846" y="9875"/>
                    </a:lnTo>
                    <a:lnTo>
                      <a:pt x="4041" y="9952"/>
                    </a:lnTo>
                    <a:lnTo>
                      <a:pt x="4236" y="10011"/>
                    </a:lnTo>
                    <a:lnTo>
                      <a:pt x="4447" y="10053"/>
                    </a:lnTo>
                    <a:lnTo>
                      <a:pt x="4659" y="10079"/>
                    </a:lnTo>
                    <a:lnTo>
                      <a:pt x="4879" y="10087"/>
                    </a:lnTo>
                    <a:lnTo>
                      <a:pt x="4879" y="10087"/>
                    </a:lnTo>
                    <a:lnTo>
                      <a:pt x="5074" y="10087"/>
                    </a:lnTo>
                    <a:lnTo>
                      <a:pt x="5260" y="10062"/>
                    </a:lnTo>
                    <a:lnTo>
                      <a:pt x="5455" y="10028"/>
                    </a:lnTo>
                    <a:lnTo>
                      <a:pt x="5633" y="9977"/>
                    </a:lnTo>
                    <a:lnTo>
                      <a:pt x="5819" y="9918"/>
                    </a:lnTo>
                    <a:lnTo>
                      <a:pt x="5989" y="9841"/>
                    </a:lnTo>
                    <a:lnTo>
                      <a:pt x="6158" y="9748"/>
                    </a:lnTo>
                    <a:lnTo>
                      <a:pt x="6319" y="9647"/>
                    </a:lnTo>
                    <a:lnTo>
                      <a:pt x="6319" y="9647"/>
                    </a:lnTo>
                    <a:lnTo>
                      <a:pt x="6395" y="9782"/>
                    </a:lnTo>
                    <a:lnTo>
                      <a:pt x="6480" y="9901"/>
                    </a:lnTo>
                    <a:lnTo>
                      <a:pt x="6565" y="10028"/>
                    </a:lnTo>
                    <a:lnTo>
                      <a:pt x="6658" y="10146"/>
                    </a:lnTo>
                    <a:lnTo>
                      <a:pt x="6760" y="10256"/>
                    </a:lnTo>
                    <a:lnTo>
                      <a:pt x="6861" y="10367"/>
                    </a:lnTo>
                    <a:lnTo>
                      <a:pt x="6980" y="10468"/>
                    </a:lnTo>
                    <a:lnTo>
                      <a:pt x="7090" y="10570"/>
                    </a:lnTo>
                    <a:lnTo>
                      <a:pt x="7090" y="10570"/>
                    </a:lnTo>
                    <a:lnTo>
                      <a:pt x="7200" y="10646"/>
                    </a:lnTo>
                    <a:lnTo>
                      <a:pt x="7302" y="10722"/>
                    </a:lnTo>
                    <a:lnTo>
                      <a:pt x="7412" y="10798"/>
                    </a:lnTo>
                    <a:lnTo>
                      <a:pt x="7530" y="10866"/>
                    </a:lnTo>
                    <a:lnTo>
                      <a:pt x="7649" y="10926"/>
                    </a:lnTo>
                    <a:lnTo>
                      <a:pt x="7767" y="10985"/>
                    </a:lnTo>
                    <a:lnTo>
                      <a:pt x="7886" y="11036"/>
                    </a:lnTo>
                    <a:lnTo>
                      <a:pt x="8005" y="11078"/>
                    </a:lnTo>
                    <a:lnTo>
                      <a:pt x="8132" y="11120"/>
                    </a:lnTo>
                    <a:lnTo>
                      <a:pt x="8259" y="11154"/>
                    </a:lnTo>
                    <a:lnTo>
                      <a:pt x="8386" y="11188"/>
                    </a:lnTo>
                    <a:lnTo>
                      <a:pt x="8513" y="11213"/>
                    </a:lnTo>
                    <a:lnTo>
                      <a:pt x="8648" y="11230"/>
                    </a:lnTo>
                    <a:lnTo>
                      <a:pt x="8775" y="11247"/>
                    </a:lnTo>
                    <a:lnTo>
                      <a:pt x="8911" y="11256"/>
                    </a:lnTo>
                    <a:lnTo>
                      <a:pt x="9038" y="11256"/>
                    </a:lnTo>
                    <a:lnTo>
                      <a:pt x="9038" y="11256"/>
                    </a:lnTo>
                    <a:lnTo>
                      <a:pt x="9173" y="11256"/>
                    </a:lnTo>
                    <a:lnTo>
                      <a:pt x="9309" y="11247"/>
                    </a:lnTo>
                    <a:lnTo>
                      <a:pt x="9436" y="11230"/>
                    </a:lnTo>
                    <a:lnTo>
                      <a:pt x="9563" y="11213"/>
                    </a:lnTo>
                    <a:lnTo>
                      <a:pt x="9698" y="11188"/>
                    </a:lnTo>
                    <a:lnTo>
                      <a:pt x="9825" y="11154"/>
                    </a:lnTo>
                    <a:lnTo>
                      <a:pt x="9952" y="11120"/>
                    </a:lnTo>
                    <a:lnTo>
                      <a:pt x="10071" y="11078"/>
                    </a:lnTo>
                    <a:lnTo>
                      <a:pt x="10198" y="11036"/>
                    </a:lnTo>
                    <a:lnTo>
                      <a:pt x="10317" y="10985"/>
                    </a:lnTo>
                    <a:lnTo>
                      <a:pt x="10435" y="10926"/>
                    </a:lnTo>
                    <a:lnTo>
                      <a:pt x="10554" y="10866"/>
                    </a:lnTo>
                    <a:lnTo>
                      <a:pt x="10664" y="10798"/>
                    </a:lnTo>
                    <a:lnTo>
                      <a:pt x="10774" y="10722"/>
                    </a:lnTo>
                    <a:lnTo>
                      <a:pt x="10884" y="10646"/>
                    </a:lnTo>
                    <a:lnTo>
                      <a:pt x="10994" y="10570"/>
                    </a:lnTo>
                    <a:lnTo>
                      <a:pt x="10994" y="10570"/>
                    </a:lnTo>
                    <a:lnTo>
                      <a:pt x="11104" y="10468"/>
                    </a:lnTo>
                    <a:lnTo>
                      <a:pt x="11214" y="10367"/>
                    </a:lnTo>
                    <a:lnTo>
                      <a:pt x="11325" y="10256"/>
                    </a:lnTo>
                    <a:lnTo>
                      <a:pt x="11418" y="10146"/>
                    </a:lnTo>
                    <a:lnTo>
                      <a:pt x="11519" y="10028"/>
                    </a:lnTo>
                    <a:lnTo>
                      <a:pt x="11604" y="9901"/>
                    </a:lnTo>
                    <a:lnTo>
                      <a:pt x="11689" y="9782"/>
                    </a:lnTo>
                    <a:lnTo>
                      <a:pt x="11765" y="9647"/>
                    </a:lnTo>
                    <a:lnTo>
                      <a:pt x="11765" y="9647"/>
                    </a:lnTo>
                    <a:lnTo>
                      <a:pt x="11926" y="9748"/>
                    </a:lnTo>
                    <a:lnTo>
                      <a:pt x="12095" y="9841"/>
                    </a:lnTo>
                    <a:lnTo>
                      <a:pt x="12265" y="9918"/>
                    </a:lnTo>
                    <a:lnTo>
                      <a:pt x="12442" y="9977"/>
                    </a:lnTo>
                    <a:lnTo>
                      <a:pt x="12629" y="10028"/>
                    </a:lnTo>
                    <a:lnTo>
                      <a:pt x="12815" y="10062"/>
                    </a:lnTo>
                    <a:lnTo>
                      <a:pt x="13010" y="10087"/>
                    </a:lnTo>
                    <a:lnTo>
                      <a:pt x="13205" y="10087"/>
                    </a:lnTo>
                    <a:lnTo>
                      <a:pt x="13205" y="10087"/>
                    </a:lnTo>
                    <a:lnTo>
                      <a:pt x="13425" y="10079"/>
                    </a:lnTo>
                    <a:lnTo>
                      <a:pt x="13637" y="10053"/>
                    </a:lnTo>
                    <a:lnTo>
                      <a:pt x="13840" y="10011"/>
                    </a:lnTo>
                    <a:lnTo>
                      <a:pt x="14043" y="9952"/>
                    </a:lnTo>
                    <a:lnTo>
                      <a:pt x="14238" y="9875"/>
                    </a:lnTo>
                    <a:lnTo>
                      <a:pt x="14424" y="9782"/>
                    </a:lnTo>
                    <a:lnTo>
                      <a:pt x="14602" y="9672"/>
                    </a:lnTo>
                    <a:lnTo>
                      <a:pt x="14772" y="9553"/>
                    </a:lnTo>
                    <a:lnTo>
                      <a:pt x="14932" y="9418"/>
                    </a:lnTo>
                    <a:lnTo>
                      <a:pt x="15076" y="9274"/>
                    </a:lnTo>
                    <a:lnTo>
                      <a:pt x="15212" y="9122"/>
                    </a:lnTo>
                    <a:lnTo>
                      <a:pt x="15339" y="8952"/>
                    </a:lnTo>
                    <a:lnTo>
                      <a:pt x="15449" y="8774"/>
                    </a:lnTo>
                    <a:lnTo>
                      <a:pt x="15542" y="8588"/>
                    </a:lnTo>
                    <a:lnTo>
                      <a:pt x="15627" y="8402"/>
                    </a:lnTo>
                    <a:lnTo>
                      <a:pt x="15686" y="8198"/>
                    </a:lnTo>
                    <a:lnTo>
                      <a:pt x="15686" y="8198"/>
                    </a:lnTo>
                    <a:lnTo>
                      <a:pt x="15898" y="8173"/>
                    </a:lnTo>
                    <a:lnTo>
                      <a:pt x="16101" y="8131"/>
                    </a:lnTo>
                    <a:lnTo>
                      <a:pt x="16305" y="8071"/>
                    </a:lnTo>
                    <a:lnTo>
                      <a:pt x="16499" y="8004"/>
                    </a:lnTo>
                    <a:lnTo>
                      <a:pt x="16686" y="7910"/>
                    </a:lnTo>
                    <a:lnTo>
                      <a:pt x="16872" y="7809"/>
                    </a:lnTo>
                    <a:lnTo>
                      <a:pt x="17041" y="7690"/>
                    </a:lnTo>
                    <a:lnTo>
                      <a:pt x="17211" y="7555"/>
                    </a:lnTo>
                    <a:lnTo>
                      <a:pt x="17211" y="7555"/>
                    </a:lnTo>
                    <a:lnTo>
                      <a:pt x="17304" y="7462"/>
                    </a:lnTo>
                    <a:lnTo>
                      <a:pt x="17406" y="7360"/>
                    </a:lnTo>
                    <a:lnTo>
                      <a:pt x="17490" y="7258"/>
                    </a:lnTo>
                    <a:lnTo>
                      <a:pt x="17575" y="7157"/>
                    </a:lnTo>
                    <a:lnTo>
                      <a:pt x="17651" y="7038"/>
                    </a:lnTo>
                    <a:lnTo>
                      <a:pt x="17727" y="6928"/>
                    </a:lnTo>
                    <a:lnTo>
                      <a:pt x="17787" y="6809"/>
                    </a:lnTo>
                    <a:lnTo>
                      <a:pt x="17846" y="6682"/>
                    </a:lnTo>
                    <a:lnTo>
                      <a:pt x="17905" y="6564"/>
                    </a:lnTo>
                    <a:lnTo>
                      <a:pt x="17948" y="6428"/>
                    </a:lnTo>
                    <a:lnTo>
                      <a:pt x="17990" y="6301"/>
                    </a:lnTo>
                    <a:lnTo>
                      <a:pt x="18015" y="6174"/>
                    </a:lnTo>
                    <a:lnTo>
                      <a:pt x="18041" y="6039"/>
                    </a:lnTo>
                    <a:lnTo>
                      <a:pt x="18066" y="5903"/>
                    </a:lnTo>
                    <a:lnTo>
                      <a:pt x="18075" y="5768"/>
                    </a:lnTo>
                    <a:lnTo>
                      <a:pt x="18075" y="5624"/>
                    </a:lnTo>
                    <a:lnTo>
                      <a:pt x="18075" y="5624"/>
                    </a:lnTo>
                    <a:lnTo>
                      <a:pt x="18075" y="5488"/>
                    </a:lnTo>
                    <a:lnTo>
                      <a:pt x="18066" y="5353"/>
                    </a:lnTo>
                    <a:lnTo>
                      <a:pt x="18041" y="5217"/>
                    </a:lnTo>
                    <a:lnTo>
                      <a:pt x="18015" y="5082"/>
                    </a:lnTo>
                    <a:lnTo>
                      <a:pt x="17990" y="4946"/>
                    </a:lnTo>
                    <a:lnTo>
                      <a:pt x="17948" y="4819"/>
                    </a:lnTo>
                    <a:lnTo>
                      <a:pt x="17905" y="4692"/>
                    </a:lnTo>
                    <a:lnTo>
                      <a:pt x="17846" y="4565"/>
                    </a:lnTo>
                    <a:lnTo>
                      <a:pt x="17787" y="4446"/>
                    </a:lnTo>
                    <a:lnTo>
                      <a:pt x="17727" y="4328"/>
                    </a:lnTo>
                    <a:lnTo>
                      <a:pt x="17651" y="4209"/>
                    </a:lnTo>
                    <a:lnTo>
                      <a:pt x="17575" y="4099"/>
                    </a:lnTo>
                    <a:lnTo>
                      <a:pt x="17490" y="3989"/>
                    </a:lnTo>
                    <a:lnTo>
                      <a:pt x="17406" y="3887"/>
                    </a:lnTo>
                    <a:lnTo>
                      <a:pt x="17304" y="3786"/>
                    </a:lnTo>
                    <a:lnTo>
                      <a:pt x="17202" y="3693"/>
                    </a:lnTo>
                    <a:lnTo>
                      <a:pt x="17202" y="3693"/>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189;p31"/>
              <p:cNvSpPr/>
              <p:nvPr/>
            </p:nvSpPr>
            <p:spPr>
              <a:xfrm>
                <a:off x="5166575" y="3304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p:cNvGrpSpPr/>
          <p:nvPr/>
        </p:nvGrpSpPr>
        <p:grpSpPr>
          <a:xfrm>
            <a:off x="3554258" y="3076373"/>
            <a:ext cx="798000" cy="798000"/>
            <a:chOff x="3256655" y="1543231"/>
            <a:chExt cx="798000" cy="798000"/>
          </a:xfrm>
        </p:grpSpPr>
        <p:sp>
          <p:nvSpPr>
            <p:cNvPr id="32" name="Google Shape;5064;p31"/>
            <p:cNvSpPr/>
            <p:nvPr/>
          </p:nvSpPr>
          <p:spPr>
            <a:xfrm>
              <a:off x="3256655" y="154323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33" name="Google Shape;5161;p31"/>
            <p:cNvGrpSpPr/>
            <p:nvPr/>
          </p:nvGrpSpPr>
          <p:grpSpPr>
            <a:xfrm>
              <a:off x="3429718" y="1716294"/>
              <a:ext cx="451875" cy="451850"/>
              <a:chOff x="5937275" y="3361000"/>
              <a:chExt cx="451875" cy="451850"/>
            </a:xfrm>
            <a:solidFill>
              <a:schemeClr val="accent6"/>
            </a:solidFill>
          </p:grpSpPr>
          <p:sp>
            <p:nvSpPr>
              <p:cNvPr id="34" name="Google Shape;5162;p31"/>
              <p:cNvSpPr/>
              <p:nvPr/>
            </p:nvSpPr>
            <p:spPr>
              <a:xfrm>
                <a:off x="6008850" y="3673300"/>
                <a:ext cx="273800" cy="139550"/>
              </a:xfrm>
              <a:custGeom>
                <a:avLst/>
                <a:gdLst/>
                <a:ahLst/>
                <a:cxnLst/>
                <a:rect l="l" t="t" r="r" b="b"/>
                <a:pathLst>
                  <a:path w="10952" h="5582" extrusionOk="0">
                    <a:moveTo>
                      <a:pt x="534" y="1"/>
                    </a:move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012" y="4515"/>
                    </a:lnTo>
                    <a:lnTo>
                      <a:pt x="7868" y="4498"/>
                    </a:lnTo>
                    <a:lnTo>
                      <a:pt x="7724" y="4464"/>
                    </a:lnTo>
                    <a:lnTo>
                      <a:pt x="7589" y="4422"/>
                    </a:lnTo>
                    <a:lnTo>
                      <a:pt x="7453" y="4371"/>
                    </a:lnTo>
                    <a:lnTo>
                      <a:pt x="7318" y="4303"/>
                    </a:lnTo>
                    <a:lnTo>
                      <a:pt x="7191" y="4227"/>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163;p31"/>
              <p:cNvSpPr/>
              <p:nvPr/>
            </p:nvSpPr>
            <p:spPr>
              <a:xfrm>
                <a:off x="6008850" y="3673300"/>
                <a:ext cx="273800" cy="139550"/>
              </a:xfrm>
              <a:custGeom>
                <a:avLst/>
                <a:gdLst/>
                <a:ahLst/>
                <a:cxnLst/>
                <a:rect l="l" t="t" r="r" b="b"/>
                <a:pathLst>
                  <a:path w="10952" h="5582" fill="none" extrusionOk="0">
                    <a:moveTo>
                      <a:pt x="8216" y="9"/>
                    </a:moveTo>
                    <a:lnTo>
                      <a:pt x="8216" y="9"/>
                    </a:lnTo>
                    <a:lnTo>
                      <a:pt x="534" y="1"/>
                    </a:lnTo>
                    <a:lnTo>
                      <a:pt x="534" y="1"/>
                    </a:lnTo>
                    <a:lnTo>
                      <a:pt x="475" y="9"/>
                    </a:lnTo>
                    <a:lnTo>
                      <a:pt x="424" y="18"/>
                    </a:lnTo>
                    <a:lnTo>
                      <a:pt x="373" y="26"/>
                    </a:lnTo>
                    <a:lnTo>
                      <a:pt x="322" y="43"/>
                    </a:lnTo>
                    <a:lnTo>
                      <a:pt x="238" y="94"/>
                    </a:lnTo>
                    <a:lnTo>
                      <a:pt x="161" y="162"/>
                    </a:lnTo>
                    <a:lnTo>
                      <a:pt x="94" y="238"/>
                    </a:lnTo>
                    <a:lnTo>
                      <a:pt x="43" y="331"/>
                    </a:lnTo>
                    <a:lnTo>
                      <a:pt x="26" y="373"/>
                    </a:lnTo>
                    <a:lnTo>
                      <a:pt x="9" y="424"/>
                    </a:lnTo>
                    <a:lnTo>
                      <a:pt x="9" y="483"/>
                    </a:lnTo>
                    <a:lnTo>
                      <a:pt x="0" y="534"/>
                    </a:lnTo>
                    <a:lnTo>
                      <a:pt x="0" y="534"/>
                    </a:lnTo>
                    <a:lnTo>
                      <a:pt x="9" y="585"/>
                    </a:lnTo>
                    <a:lnTo>
                      <a:pt x="9" y="644"/>
                    </a:lnTo>
                    <a:lnTo>
                      <a:pt x="26" y="695"/>
                    </a:lnTo>
                    <a:lnTo>
                      <a:pt x="43" y="737"/>
                    </a:lnTo>
                    <a:lnTo>
                      <a:pt x="94" y="831"/>
                    </a:lnTo>
                    <a:lnTo>
                      <a:pt x="161" y="907"/>
                    </a:lnTo>
                    <a:lnTo>
                      <a:pt x="238" y="975"/>
                    </a:lnTo>
                    <a:lnTo>
                      <a:pt x="322" y="1025"/>
                    </a:lnTo>
                    <a:lnTo>
                      <a:pt x="373" y="1042"/>
                    </a:lnTo>
                    <a:lnTo>
                      <a:pt x="424" y="1051"/>
                    </a:lnTo>
                    <a:lnTo>
                      <a:pt x="475" y="1059"/>
                    </a:lnTo>
                    <a:lnTo>
                      <a:pt x="534" y="1059"/>
                    </a:lnTo>
                    <a:lnTo>
                      <a:pt x="8173" y="1059"/>
                    </a:lnTo>
                    <a:lnTo>
                      <a:pt x="8173" y="1059"/>
                    </a:lnTo>
                    <a:lnTo>
                      <a:pt x="8343" y="1076"/>
                    </a:lnTo>
                    <a:lnTo>
                      <a:pt x="8521" y="1102"/>
                    </a:lnTo>
                    <a:lnTo>
                      <a:pt x="8682" y="1144"/>
                    </a:lnTo>
                    <a:lnTo>
                      <a:pt x="8842" y="1203"/>
                    </a:lnTo>
                    <a:lnTo>
                      <a:pt x="8986" y="1280"/>
                    </a:lnTo>
                    <a:lnTo>
                      <a:pt x="9130" y="1364"/>
                    </a:lnTo>
                    <a:lnTo>
                      <a:pt x="9266" y="1466"/>
                    </a:lnTo>
                    <a:lnTo>
                      <a:pt x="9384" y="1576"/>
                    </a:lnTo>
                    <a:lnTo>
                      <a:pt x="9495" y="1695"/>
                    </a:lnTo>
                    <a:lnTo>
                      <a:pt x="9596" y="1830"/>
                    </a:lnTo>
                    <a:lnTo>
                      <a:pt x="9681" y="1974"/>
                    </a:lnTo>
                    <a:lnTo>
                      <a:pt x="9757" y="2126"/>
                    </a:lnTo>
                    <a:lnTo>
                      <a:pt x="9808" y="2279"/>
                    </a:lnTo>
                    <a:lnTo>
                      <a:pt x="9850" y="2448"/>
                    </a:lnTo>
                    <a:lnTo>
                      <a:pt x="9876" y="2618"/>
                    </a:lnTo>
                    <a:lnTo>
                      <a:pt x="9893" y="2796"/>
                    </a:lnTo>
                    <a:lnTo>
                      <a:pt x="9893" y="2796"/>
                    </a:lnTo>
                    <a:lnTo>
                      <a:pt x="9876" y="2965"/>
                    </a:lnTo>
                    <a:lnTo>
                      <a:pt x="9850" y="3143"/>
                    </a:lnTo>
                    <a:lnTo>
                      <a:pt x="9808" y="3304"/>
                    </a:lnTo>
                    <a:lnTo>
                      <a:pt x="9749" y="3465"/>
                    </a:lnTo>
                    <a:lnTo>
                      <a:pt x="9681" y="3617"/>
                    </a:lnTo>
                    <a:lnTo>
                      <a:pt x="9596" y="3761"/>
                    </a:lnTo>
                    <a:lnTo>
                      <a:pt x="9495" y="3888"/>
                    </a:lnTo>
                    <a:lnTo>
                      <a:pt x="9384" y="4015"/>
                    </a:lnTo>
                    <a:lnTo>
                      <a:pt x="9257" y="4125"/>
                    </a:lnTo>
                    <a:lnTo>
                      <a:pt x="9122" y="4227"/>
                    </a:lnTo>
                    <a:lnTo>
                      <a:pt x="8986" y="4312"/>
                    </a:lnTo>
                    <a:lnTo>
                      <a:pt x="8834" y="4388"/>
                    </a:lnTo>
                    <a:lnTo>
                      <a:pt x="8673" y="4447"/>
                    </a:lnTo>
                    <a:lnTo>
                      <a:pt x="8504" y="4489"/>
                    </a:lnTo>
                    <a:lnTo>
                      <a:pt x="8334" y="4515"/>
                    </a:lnTo>
                    <a:lnTo>
                      <a:pt x="8156" y="4523"/>
                    </a:lnTo>
                    <a:lnTo>
                      <a:pt x="8156" y="4523"/>
                    </a:lnTo>
                    <a:lnTo>
                      <a:pt x="8012" y="4515"/>
                    </a:lnTo>
                    <a:lnTo>
                      <a:pt x="7868" y="4498"/>
                    </a:lnTo>
                    <a:lnTo>
                      <a:pt x="7724" y="4464"/>
                    </a:lnTo>
                    <a:lnTo>
                      <a:pt x="7589" y="4422"/>
                    </a:lnTo>
                    <a:lnTo>
                      <a:pt x="7453" y="4371"/>
                    </a:lnTo>
                    <a:lnTo>
                      <a:pt x="7318" y="4303"/>
                    </a:lnTo>
                    <a:lnTo>
                      <a:pt x="7191" y="4227"/>
                    </a:lnTo>
                    <a:lnTo>
                      <a:pt x="7072" y="4142"/>
                    </a:lnTo>
                    <a:lnTo>
                      <a:pt x="7072" y="4142"/>
                    </a:lnTo>
                    <a:lnTo>
                      <a:pt x="7030" y="4108"/>
                    </a:lnTo>
                    <a:lnTo>
                      <a:pt x="6988" y="4083"/>
                    </a:lnTo>
                    <a:lnTo>
                      <a:pt x="6937" y="4057"/>
                    </a:lnTo>
                    <a:lnTo>
                      <a:pt x="6886" y="4041"/>
                    </a:lnTo>
                    <a:lnTo>
                      <a:pt x="6784" y="4024"/>
                    </a:lnTo>
                    <a:lnTo>
                      <a:pt x="6683" y="4032"/>
                    </a:lnTo>
                    <a:lnTo>
                      <a:pt x="6590" y="4049"/>
                    </a:lnTo>
                    <a:lnTo>
                      <a:pt x="6496" y="4091"/>
                    </a:lnTo>
                    <a:lnTo>
                      <a:pt x="6446" y="4117"/>
                    </a:lnTo>
                    <a:lnTo>
                      <a:pt x="6403" y="4142"/>
                    </a:lnTo>
                    <a:lnTo>
                      <a:pt x="6369" y="4185"/>
                    </a:lnTo>
                    <a:lnTo>
                      <a:pt x="6336" y="4227"/>
                    </a:lnTo>
                    <a:lnTo>
                      <a:pt x="6336" y="4227"/>
                    </a:lnTo>
                    <a:lnTo>
                      <a:pt x="6302" y="4269"/>
                    </a:lnTo>
                    <a:lnTo>
                      <a:pt x="6276" y="4312"/>
                    </a:lnTo>
                    <a:lnTo>
                      <a:pt x="6251" y="4362"/>
                    </a:lnTo>
                    <a:lnTo>
                      <a:pt x="6234" y="4413"/>
                    </a:lnTo>
                    <a:lnTo>
                      <a:pt x="6217" y="4506"/>
                    </a:lnTo>
                    <a:lnTo>
                      <a:pt x="6217" y="4608"/>
                    </a:lnTo>
                    <a:lnTo>
                      <a:pt x="6242" y="4710"/>
                    </a:lnTo>
                    <a:lnTo>
                      <a:pt x="6276" y="4803"/>
                    </a:lnTo>
                    <a:lnTo>
                      <a:pt x="6302" y="4854"/>
                    </a:lnTo>
                    <a:lnTo>
                      <a:pt x="6336" y="4896"/>
                    </a:lnTo>
                    <a:lnTo>
                      <a:pt x="6369" y="4930"/>
                    </a:lnTo>
                    <a:lnTo>
                      <a:pt x="6412" y="4964"/>
                    </a:lnTo>
                    <a:lnTo>
                      <a:pt x="6412" y="4964"/>
                    </a:lnTo>
                    <a:lnTo>
                      <a:pt x="6505" y="5040"/>
                    </a:lnTo>
                    <a:lnTo>
                      <a:pt x="6607" y="5108"/>
                    </a:lnTo>
                    <a:lnTo>
                      <a:pt x="6801" y="5226"/>
                    </a:lnTo>
                    <a:lnTo>
                      <a:pt x="7013" y="5336"/>
                    </a:lnTo>
                    <a:lnTo>
                      <a:pt x="7233" y="5421"/>
                    </a:lnTo>
                    <a:lnTo>
                      <a:pt x="7462" y="5489"/>
                    </a:lnTo>
                    <a:lnTo>
                      <a:pt x="7691" y="5540"/>
                    </a:lnTo>
                    <a:lnTo>
                      <a:pt x="7919" y="5573"/>
                    </a:lnTo>
                    <a:lnTo>
                      <a:pt x="8038" y="5582"/>
                    </a:lnTo>
                    <a:lnTo>
                      <a:pt x="8156" y="5582"/>
                    </a:lnTo>
                    <a:lnTo>
                      <a:pt x="8156" y="5582"/>
                    </a:lnTo>
                    <a:lnTo>
                      <a:pt x="8300" y="5573"/>
                    </a:lnTo>
                    <a:lnTo>
                      <a:pt x="8444" y="5565"/>
                    </a:lnTo>
                    <a:lnTo>
                      <a:pt x="8580" y="5548"/>
                    </a:lnTo>
                    <a:lnTo>
                      <a:pt x="8724" y="5523"/>
                    </a:lnTo>
                    <a:lnTo>
                      <a:pt x="8851" y="5497"/>
                    </a:lnTo>
                    <a:lnTo>
                      <a:pt x="8986" y="5455"/>
                    </a:lnTo>
                    <a:lnTo>
                      <a:pt x="9113" y="5413"/>
                    </a:lnTo>
                    <a:lnTo>
                      <a:pt x="9241" y="5362"/>
                    </a:lnTo>
                    <a:lnTo>
                      <a:pt x="9368" y="5302"/>
                    </a:lnTo>
                    <a:lnTo>
                      <a:pt x="9486" y="5243"/>
                    </a:lnTo>
                    <a:lnTo>
                      <a:pt x="9605" y="5175"/>
                    </a:lnTo>
                    <a:lnTo>
                      <a:pt x="9715" y="5108"/>
                    </a:lnTo>
                    <a:lnTo>
                      <a:pt x="9825" y="5023"/>
                    </a:lnTo>
                    <a:lnTo>
                      <a:pt x="9935" y="4947"/>
                    </a:lnTo>
                    <a:lnTo>
                      <a:pt x="10037" y="4854"/>
                    </a:lnTo>
                    <a:lnTo>
                      <a:pt x="10130" y="4760"/>
                    </a:lnTo>
                    <a:lnTo>
                      <a:pt x="10223" y="4667"/>
                    </a:lnTo>
                    <a:lnTo>
                      <a:pt x="10308" y="4566"/>
                    </a:lnTo>
                    <a:lnTo>
                      <a:pt x="10392" y="4464"/>
                    </a:lnTo>
                    <a:lnTo>
                      <a:pt x="10469" y="4354"/>
                    </a:lnTo>
                    <a:lnTo>
                      <a:pt x="10545" y="4235"/>
                    </a:lnTo>
                    <a:lnTo>
                      <a:pt x="10613" y="4117"/>
                    </a:lnTo>
                    <a:lnTo>
                      <a:pt x="10672" y="3998"/>
                    </a:lnTo>
                    <a:lnTo>
                      <a:pt x="10731" y="3880"/>
                    </a:lnTo>
                    <a:lnTo>
                      <a:pt x="10782" y="3753"/>
                    </a:lnTo>
                    <a:lnTo>
                      <a:pt x="10824" y="3617"/>
                    </a:lnTo>
                    <a:lnTo>
                      <a:pt x="10858" y="3490"/>
                    </a:lnTo>
                    <a:lnTo>
                      <a:pt x="10892" y="3355"/>
                    </a:lnTo>
                    <a:lnTo>
                      <a:pt x="10917" y="3219"/>
                    </a:lnTo>
                    <a:lnTo>
                      <a:pt x="10934" y="3075"/>
                    </a:lnTo>
                    <a:lnTo>
                      <a:pt x="10943" y="2940"/>
                    </a:lnTo>
                    <a:lnTo>
                      <a:pt x="10951" y="2796"/>
                    </a:lnTo>
                    <a:lnTo>
                      <a:pt x="10951" y="2796"/>
                    </a:lnTo>
                    <a:lnTo>
                      <a:pt x="10943" y="2652"/>
                    </a:lnTo>
                    <a:lnTo>
                      <a:pt x="10934" y="2508"/>
                    </a:lnTo>
                    <a:lnTo>
                      <a:pt x="10917" y="2372"/>
                    </a:lnTo>
                    <a:lnTo>
                      <a:pt x="10892" y="2237"/>
                    </a:lnTo>
                    <a:lnTo>
                      <a:pt x="10858" y="2101"/>
                    </a:lnTo>
                    <a:lnTo>
                      <a:pt x="10824" y="1974"/>
                    </a:lnTo>
                    <a:lnTo>
                      <a:pt x="10782" y="1847"/>
                    </a:lnTo>
                    <a:lnTo>
                      <a:pt x="10731" y="1720"/>
                    </a:lnTo>
                    <a:lnTo>
                      <a:pt x="10680" y="1601"/>
                    </a:lnTo>
                    <a:lnTo>
                      <a:pt x="10621" y="1483"/>
                    </a:lnTo>
                    <a:lnTo>
                      <a:pt x="10553" y="1364"/>
                    </a:lnTo>
                    <a:lnTo>
                      <a:pt x="10486" y="1254"/>
                    </a:lnTo>
                    <a:lnTo>
                      <a:pt x="10409" y="1144"/>
                    </a:lnTo>
                    <a:lnTo>
                      <a:pt x="10325" y="1034"/>
                    </a:lnTo>
                    <a:lnTo>
                      <a:pt x="10240" y="941"/>
                    </a:lnTo>
                    <a:lnTo>
                      <a:pt x="10147" y="839"/>
                    </a:lnTo>
                    <a:lnTo>
                      <a:pt x="10054" y="746"/>
                    </a:lnTo>
                    <a:lnTo>
                      <a:pt x="9952" y="661"/>
                    </a:lnTo>
                    <a:lnTo>
                      <a:pt x="9850" y="577"/>
                    </a:lnTo>
                    <a:lnTo>
                      <a:pt x="9740" y="500"/>
                    </a:lnTo>
                    <a:lnTo>
                      <a:pt x="9630" y="424"/>
                    </a:lnTo>
                    <a:lnTo>
                      <a:pt x="9520" y="356"/>
                    </a:lnTo>
                    <a:lnTo>
                      <a:pt x="9401" y="297"/>
                    </a:lnTo>
                    <a:lnTo>
                      <a:pt x="9283" y="238"/>
                    </a:lnTo>
                    <a:lnTo>
                      <a:pt x="9156" y="187"/>
                    </a:lnTo>
                    <a:lnTo>
                      <a:pt x="9029" y="145"/>
                    </a:lnTo>
                    <a:lnTo>
                      <a:pt x="8902" y="102"/>
                    </a:lnTo>
                    <a:lnTo>
                      <a:pt x="8766" y="68"/>
                    </a:lnTo>
                    <a:lnTo>
                      <a:pt x="8631" y="43"/>
                    </a:lnTo>
                    <a:lnTo>
                      <a:pt x="8495" y="26"/>
                    </a:lnTo>
                    <a:lnTo>
                      <a:pt x="8351" y="9"/>
                    </a:lnTo>
                    <a:lnTo>
                      <a:pt x="8216" y="9"/>
                    </a:lnTo>
                    <a:lnTo>
                      <a:pt x="8216" y="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164;p31"/>
              <p:cNvSpPr/>
              <p:nvPr/>
            </p:nvSpPr>
            <p:spPr>
              <a:xfrm>
                <a:off x="6214225" y="367352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165;p31"/>
              <p:cNvSpPr/>
              <p:nvPr/>
            </p:nvSpPr>
            <p:spPr>
              <a:xfrm>
                <a:off x="6060725" y="3725400"/>
                <a:ext cx="87900" cy="26475"/>
              </a:xfrm>
              <a:custGeom>
                <a:avLst/>
                <a:gdLst/>
                <a:ahLst/>
                <a:cxnLst/>
                <a:rect l="l" t="t" r="r" b="b"/>
                <a:pathLst>
                  <a:path w="3516" h="1059" extrusionOk="0">
                    <a:moveTo>
                      <a:pt x="526" y="0"/>
                    </a:move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166;p31"/>
              <p:cNvSpPr/>
              <p:nvPr/>
            </p:nvSpPr>
            <p:spPr>
              <a:xfrm>
                <a:off x="6060725" y="3725400"/>
                <a:ext cx="87900" cy="26475"/>
              </a:xfrm>
              <a:custGeom>
                <a:avLst/>
                <a:gdLst/>
                <a:ahLst/>
                <a:cxnLst/>
                <a:rect l="l" t="t" r="r" b="b"/>
                <a:pathLst>
                  <a:path w="3516" h="1059" fill="none" extrusionOk="0">
                    <a:moveTo>
                      <a:pt x="2982" y="0"/>
                    </a:moveTo>
                    <a:lnTo>
                      <a:pt x="526" y="0"/>
                    </a:lnTo>
                    <a:lnTo>
                      <a:pt x="526" y="0"/>
                    </a:lnTo>
                    <a:lnTo>
                      <a:pt x="475" y="9"/>
                    </a:lnTo>
                    <a:lnTo>
                      <a:pt x="424" y="17"/>
                    </a:lnTo>
                    <a:lnTo>
                      <a:pt x="373" y="26"/>
                    </a:lnTo>
                    <a:lnTo>
                      <a:pt x="322" y="42"/>
                    </a:lnTo>
                    <a:lnTo>
                      <a:pt x="229" y="93"/>
                    </a:lnTo>
                    <a:lnTo>
                      <a:pt x="153" y="161"/>
                    </a:lnTo>
                    <a:lnTo>
                      <a:pt x="94" y="237"/>
                    </a:lnTo>
                    <a:lnTo>
                      <a:pt x="43" y="322"/>
                    </a:lnTo>
                    <a:lnTo>
                      <a:pt x="26" y="373"/>
                    </a:lnTo>
                    <a:lnTo>
                      <a:pt x="9" y="424"/>
                    </a:lnTo>
                    <a:lnTo>
                      <a:pt x="0" y="474"/>
                    </a:lnTo>
                    <a:lnTo>
                      <a:pt x="0" y="534"/>
                    </a:lnTo>
                    <a:lnTo>
                      <a:pt x="0" y="534"/>
                    </a:lnTo>
                    <a:lnTo>
                      <a:pt x="0" y="584"/>
                    </a:lnTo>
                    <a:lnTo>
                      <a:pt x="9" y="635"/>
                    </a:lnTo>
                    <a:lnTo>
                      <a:pt x="26" y="686"/>
                    </a:lnTo>
                    <a:lnTo>
                      <a:pt x="43" y="737"/>
                    </a:lnTo>
                    <a:lnTo>
                      <a:pt x="94" y="830"/>
                    </a:lnTo>
                    <a:lnTo>
                      <a:pt x="153" y="906"/>
                    </a:lnTo>
                    <a:lnTo>
                      <a:pt x="229" y="974"/>
                    </a:lnTo>
                    <a:lnTo>
                      <a:pt x="322" y="1016"/>
                    </a:lnTo>
                    <a:lnTo>
                      <a:pt x="373" y="1042"/>
                    </a:lnTo>
                    <a:lnTo>
                      <a:pt x="424" y="1050"/>
                    </a:lnTo>
                    <a:lnTo>
                      <a:pt x="475" y="1059"/>
                    </a:lnTo>
                    <a:lnTo>
                      <a:pt x="526" y="1059"/>
                    </a:lnTo>
                    <a:lnTo>
                      <a:pt x="2982" y="1059"/>
                    </a:lnTo>
                    <a:lnTo>
                      <a:pt x="2982" y="1059"/>
                    </a:lnTo>
                    <a:lnTo>
                      <a:pt x="3041" y="1059"/>
                    </a:lnTo>
                    <a:lnTo>
                      <a:pt x="3092" y="1050"/>
                    </a:lnTo>
                    <a:lnTo>
                      <a:pt x="3143" y="1042"/>
                    </a:lnTo>
                    <a:lnTo>
                      <a:pt x="3185" y="1016"/>
                    </a:lnTo>
                    <a:lnTo>
                      <a:pt x="3278" y="974"/>
                    </a:lnTo>
                    <a:lnTo>
                      <a:pt x="3354" y="906"/>
                    </a:lnTo>
                    <a:lnTo>
                      <a:pt x="3422" y="830"/>
                    </a:lnTo>
                    <a:lnTo>
                      <a:pt x="3473" y="737"/>
                    </a:lnTo>
                    <a:lnTo>
                      <a:pt x="3490" y="686"/>
                    </a:lnTo>
                    <a:lnTo>
                      <a:pt x="3498" y="635"/>
                    </a:lnTo>
                    <a:lnTo>
                      <a:pt x="3507" y="584"/>
                    </a:lnTo>
                    <a:lnTo>
                      <a:pt x="3515" y="534"/>
                    </a:lnTo>
                    <a:lnTo>
                      <a:pt x="3515" y="534"/>
                    </a:lnTo>
                    <a:lnTo>
                      <a:pt x="3507" y="474"/>
                    </a:lnTo>
                    <a:lnTo>
                      <a:pt x="3498" y="424"/>
                    </a:lnTo>
                    <a:lnTo>
                      <a:pt x="3490" y="373"/>
                    </a:lnTo>
                    <a:lnTo>
                      <a:pt x="3473" y="322"/>
                    </a:lnTo>
                    <a:lnTo>
                      <a:pt x="3422" y="237"/>
                    </a:lnTo>
                    <a:lnTo>
                      <a:pt x="3354" y="161"/>
                    </a:lnTo>
                    <a:lnTo>
                      <a:pt x="3278" y="93"/>
                    </a:lnTo>
                    <a:lnTo>
                      <a:pt x="3185" y="42"/>
                    </a:lnTo>
                    <a:lnTo>
                      <a:pt x="3143" y="26"/>
                    </a:lnTo>
                    <a:lnTo>
                      <a:pt x="3092" y="17"/>
                    </a:lnTo>
                    <a:lnTo>
                      <a:pt x="3041" y="9"/>
                    </a:lnTo>
                    <a:lnTo>
                      <a:pt x="2982" y="0"/>
                    </a:lnTo>
                    <a:lnTo>
                      <a:pt x="298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167;p31"/>
              <p:cNvSpPr/>
              <p:nvPr/>
            </p:nvSpPr>
            <p:spPr>
              <a:xfrm>
                <a:off x="6135250" y="37254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168;p31"/>
              <p:cNvSpPr/>
              <p:nvPr/>
            </p:nvSpPr>
            <p:spPr>
              <a:xfrm>
                <a:off x="5938350" y="3673300"/>
                <a:ext cx="52950" cy="26500"/>
              </a:xfrm>
              <a:custGeom>
                <a:avLst/>
                <a:gdLst/>
                <a:ahLst/>
                <a:cxnLst/>
                <a:rect l="l" t="t" r="r" b="b"/>
                <a:pathLst>
                  <a:path w="2118" h="1060" extrusionOk="0">
                    <a:moveTo>
                      <a:pt x="525" y="1"/>
                    </a:move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169;p31"/>
              <p:cNvSpPr/>
              <p:nvPr/>
            </p:nvSpPr>
            <p:spPr>
              <a:xfrm>
                <a:off x="5938350" y="3673300"/>
                <a:ext cx="52950" cy="26500"/>
              </a:xfrm>
              <a:custGeom>
                <a:avLst/>
                <a:gdLst/>
                <a:ahLst/>
                <a:cxnLst/>
                <a:rect l="l" t="t" r="r" b="b"/>
                <a:pathLst>
                  <a:path w="2118" h="1060" fill="none" extrusionOk="0">
                    <a:moveTo>
                      <a:pt x="1584" y="1"/>
                    </a:moveTo>
                    <a:lnTo>
                      <a:pt x="525" y="1"/>
                    </a:lnTo>
                    <a:lnTo>
                      <a:pt x="525" y="1"/>
                    </a:lnTo>
                    <a:lnTo>
                      <a:pt x="474" y="9"/>
                    </a:lnTo>
                    <a:lnTo>
                      <a:pt x="424" y="18"/>
                    </a:lnTo>
                    <a:lnTo>
                      <a:pt x="373" y="26"/>
                    </a:lnTo>
                    <a:lnTo>
                      <a:pt x="322" y="43"/>
                    </a:lnTo>
                    <a:lnTo>
                      <a:pt x="229" y="94"/>
                    </a:lnTo>
                    <a:lnTo>
                      <a:pt x="153" y="162"/>
                    </a:lnTo>
                    <a:lnTo>
                      <a:pt x="85" y="238"/>
                    </a:lnTo>
                    <a:lnTo>
                      <a:pt x="42" y="331"/>
                    </a:lnTo>
                    <a:lnTo>
                      <a:pt x="26" y="373"/>
                    </a:lnTo>
                    <a:lnTo>
                      <a:pt x="9" y="424"/>
                    </a:lnTo>
                    <a:lnTo>
                      <a:pt x="0" y="483"/>
                    </a:lnTo>
                    <a:lnTo>
                      <a:pt x="0" y="534"/>
                    </a:lnTo>
                    <a:lnTo>
                      <a:pt x="0" y="534"/>
                    </a:lnTo>
                    <a:lnTo>
                      <a:pt x="0" y="585"/>
                    </a:lnTo>
                    <a:lnTo>
                      <a:pt x="9" y="644"/>
                    </a:lnTo>
                    <a:lnTo>
                      <a:pt x="26" y="695"/>
                    </a:lnTo>
                    <a:lnTo>
                      <a:pt x="42" y="737"/>
                    </a:lnTo>
                    <a:lnTo>
                      <a:pt x="85" y="831"/>
                    </a:lnTo>
                    <a:lnTo>
                      <a:pt x="153" y="907"/>
                    </a:lnTo>
                    <a:lnTo>
                      <a:pt x="229" y="975"/>
                    </a:lnTo>
                    <a:lnTo>
                      <a:pt x="322" y="1025"/>
                    </a:lnTo>
                    <a:lnTo>
                      <a:pt x="373" y="1042"/>
                    </a:lnTo>
                    <a:lnTo>
                      <a:pt x="424" y="1051"/>
                    </a:lnTo>
                    <a:lnTo>
                      <a:pt x="474" y="1059"/>
                    </a:lnTo>
                    <a:lnTo>
                      <a:pt x="525" y="1059"/>
                    </a:lnTo>
                    <a:lnTo>
                      <a:pt x="1584" y="1059"/>
                    </a:lnTo>
                    <a:lnTo>
                      <a:pt x="1584" y="1059"/>
                    </a:lnTo>
                    <a:lnTo>
                      <a:pt x="1643" y="1059"/>
                    </a:lnTo>
                    <a:lnTo>
                      <a:pt x="1694" y="1051"/>
                    </a:lnTo>
                    <a:lnTo>
                      <a:pt x="1745" y="1042"/>
                    </a:lnTo>
                    <a:lnTo>
                      <a:pt x="1796" y="1025"/>
                    </a:lnTo>
                    <a:lnTo>
                      <a:pt x="1880" y="975"/>
                    </a:lnTo>
                    <a:lnTo>
                      <a:pt x="1965" y="907"/>
                    </a:lnTo>
                    <a:lnTo>
                      <a:pt x="2024" y="831"/>
                    </a:lnTo>
                    <a:lnTo>
                      <a:pt x="2075" y="737"/>
                    </a:lnTo>
                    <a:lnTo>
                      <a:pt x="2092" y="695"/>
                    </a:lnTo>
                    <a:lnTo>
                      <a:pt x="2109" y="644"/>
                    </a:lnTo>
                    <a:lnTo>
                      <a:pt x="2117" y="585"/>
                    </a:lnTo>
                    <a:lnTo>
                      <a:pt x="2117" y="534"/>
                    </a:lnTo>
                    <a:lnTo>
                      <a:pt x="2117" y="534"/>
                    </a:lnTo>
                    <a:lnTo>
                      <a:pt x="2117" y="483"/>
                    </a:lnTo>
                    <a:lnTo>
                      <a:pt x="2109" y="424"/>
                    </a:lnTo>
                    <a:lnTo>
                      <a:pt x="2092" y="373"/>
                    </a:lnTo>
                    <a:lnTo>
                      <a:pt x="2075" y="331"/>
                    </a:lnTo>
                    <a:lnTo>
                      <a:pt x="2024" y="238"/>
                    </a:lnTo>
                    <a:lnTo>
                      <a:pt x="1965" y="162"/>
                    </a:lnTo>
                    <a:lnTo>
                      <a:pt x="1880" y="94"/>
                    </a:lnTo>
                    <a:lnTo>
                      <a:pt x="1796" y="43"/>
                    </a:lnTo>
                    <a:lnTo>
                      <a:pt x="1745" y="26"/>
                    </a:lnTo>
                    <a:lnTo>
                      <a:pt x="1694" y="18"/>
                    </a:lnTo>
                    <a:lnTo>
                      <a:pt x="1643" y="9"/>
                    </a:lnTo>
                    <a:lnTo>
                      <a:pt x="1584" y="1"/>
                    </a:lnTo>
                    <a:lnTo>
                      <a:pt x="1584"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170;p31"/>
              <p:cNvSpPr/>
              <p:nvPr/>
            </p:nvSpPr>
            <p:spPr>
              <a:xfrm>
                <a:off x="5977925" y="3673300"/>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171;p31"/>
              <p:cNvSpPr/>
              <p:nvPr/>
            </p:nvSpPr>
            <p:spPr>
              <a:xfrm>
                <a:off x="6286000" y="3601950"/>
                <a:ext cx="103150" cy="97850"/>
              </a:xfrm>
              <a:custGeom>
                <a:avLst/>
                <a:gdLst/>
                <a:ahLst/>
                <a:cxnLst/>
                <a:rect l="l" t="t" r="r" b="b"/>
                <a:pathLst>
                  <a:path w="4126" h="3914" extrusionOk="0">
                    <a:moveTo>
                      <a:pt x="2161" y="0"/>
                    </a:moveTo>
                    <a:lnTo>
                      <a:pt x="2000" y="9"/>
                    </a:lnTo>
                    <a:lnTo>
                      <a:pt x="1830" y="26"/>
                    </a:lnTo>
                    <a:lnTo>
                      <a:pt x="1669" y="60"/>
                    </a:lnTo>
                    <a:lnTo>
                      <a:pt x="1517" y="111"/>
                    </a:lnTo>
                    <a:lnTo>
                      <a:pt x="1364" y="170"/>
                    </a:lnTo>
                    <a:lnTo>
                      <a:pt x="1212" y="246"/>
                    </a:lnTo>
                    <a:lnTo>
                      <a:pt x="1068" y="331"/>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61" y="1212"/>
                    </a:lnTo>
                    <a:lnTo>
                      <a:pt x="1729" y="1169"/>
                    </a:lnTo>
                    <a:lnTo>
                      <a:pt x="1796" y="1135"/>
                    </a:lnTo>
                    <a:lnTo>
                      <a:pt x="1864" y="1110"/>
                    </a:lnTo>
                    <a:lnTo>
                      <a:pt x="1940" y="1085"/>
                    </a:lnTo>
                    <a:lnTo>
                      <a:pt x="2008" y="1068"/>
                    </a:lnTo>
                    <a:lnTo>
                      <a:pt x="2084"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172;p31"/>
              <p:cNvSpPr/>
              <p:nvPr/>
            </p:nvSpPr>
            <p:spPr>
              <a:xfrm>
                <a:off x="6286000" y="3601950"/>
                <a:ext cx="103150" cy="97850"/>
              </a:xfrm>
              <a:custGeom>
                <a:avLst/>
                <a:gdLst/>
                <a:ahLst/>
                <a:cxnLst/>
                <a:rect l="l" t="t" r="r" b="b"/>
                <a:pathLst>
                  <a:path w="4126" h="3914" fill="none" extrusionOk="0">
                    <a:moveTo>
                      <a:pt x="2161" y="0"/>
                    </a:moveTo>
                    <a:lnTo>
                      <a:pt x="2161" y="0"/>
                    </a:lnTo>
                    <a:lnTo>
                      <a:pt x="2000" y="9"/>
                    </a:lnTo>
                    <a:lnTo>
                      <a:pt x="1830" y="26"/>
                    </a:lnTo>
                    <a:lnTo>
                      <a:pt x="1669" y="60"/>
                    </a:lnTo>
                    <a:lnTo>
                      <a:pt x="1517" y="111"/>
                    </a:lnTo>
                    <a:lnTo>
                      <a:pt x="1364" y="170"/>
                    </a:lnTo>
                    <a:lnTo>
                      <a:pt x="1212" y="246"/>
                    </a:lnTo>
                    <a:lnTo>
                      <a:pt x="1068" y="331"/>
                    </a:lnTo>
                    <a:lnTo>
                      <a:pt x="941" y="432"/>
                    </a:lnTo>
                    <a:lnTo>
                      <a:pt x="941" y="432"/>
                    </a:lnTo>
                    <a:lnTo>
                      <a:pt x="899" y="466"/>
                    </a:lnTo>
                    <a:lnTo>
                      <a:pt x="865" y="509"/>
                    </a:lnTo>
                    <a:lnTo>
                      <a:pt x="831" y="551"/>
                    </a:lnTo>
                    <a:lnTo>
                      <a:pt x="805" y="593"/>
                    </a:lnTo>
                    <a:lnTo>
                      <a:pt x="763" y="686"/>
                    </a:lnTo>
                    <a:lnTo>
                      <a:pt x="746" y="788"/>
                    </a:lnTo>
                    <a:lnTo>
                      <a:pt x="738" y="890"/>
                    </a:lnTo>
                    <a:lnTo>
                      <a:pt x="763" y="991"/>
                    </a:lnTo>
                    <a:lnTo>
                      <a:pt x="772" y="1034"/>
                    </a:lnTo>
                    <a:lnTo>
                      <a:pt x="797" y="1085"/>
                    </a:lnTo>
                    <a:lnTo>
                      <a:pt x="822" y="1127"/>
                    </a:lnTo>
                    <a:lnTo>
                      <a:pt x="856" y="1178"/>
                    </a:lnTo>
                    <a:lnTo>
                      <a:pt x="856" y="1178"/>
                    </a:lnTo>
                    <a:lnTo>
                      <a:pt x="890" y="1212"/>
                    </a:lnTo>
                    <a:lnTo>
                      <a:pt x="932" y="1254"/>
                    </a:lnTo>
                    <a:lnTo>
                      <a:pt x="975" y="1279"/>
                    </a:lnTo>
                    <a:lnTo>
                      <a:pt x="1017" y="1313"/>
                    </a:lnTo>
                    <a:lnTo>
                      <a:pt x="1110" y="1347"/>
                    </a:lnTo>
                    <a:lnTo>
                      <a:pt x="1212" y="1372"/>
                    </a:lnTo>
                    <a:lnTo>
                      <a:pt x="1314" y="1372"/>
                    </a:lnTo>
                    <a:lnTo>
                      <a:pt x="1415" y="1356"/>
                    </a:lnTo>
                    <a:lnTo>
                      <a:pt x="1466" y="1339"/>
                    </a:lnTo>
                    <a:lnTo>
                      <a:pt x="1508" y="1313"/>
                    </a:lnTo>
                    <a:lnTo>
                      <a:pt x="1559" y="1288"/>
                    </a:lnTo>
                    <a:lnTo>
                      <a:pt x="1602" y="1254"/>
                    </a:lnTo>
                    <a:lnTo>
                      <a:pt x="1602" y="1254"/>
                    </a:lnTo>
                    <a:lnTo>
                      <a:pt x="1661" y="1212"/>
                    </a:lnTo>
                    <a:lnTo>
                      <a:pt x="1729" y="1169"/>
                    </a:lnTo>
                    <a:lnTo>
                      <a:pt x="1796" y="1135"/>
                    </a:lnTo>
                    <a:lnTo>
                      <a:pt x="1864" y="1110"/>
                    </a:lnTo>
                    <a:lnTo>
                      <a:pt x="1940" y="1085"/>
                    </a:lnTo>
                    <a:lnTo>
                      <a:pt x="2008" y="1068"/>
                    </a:lnTo>
                    <a:lnTo>
                      <a:pt x="2084" y="1059"/>
                    </a:lnTo>
                    <a:lnTo>
                      <a:pt x="2161" y="1059"/>
                    </a:lnTo>
                    <a:lnTo>
                      <a:pt x="2161" y="1059"/>
                    </a:lnTo>
                    <a:lnTo>
                      <a:pt x="2254" y="1059"/>
                    </a:lnTo>
                    <a:lnTo>
                      <a:pt x="2347" y="1076"/>
                    </a:lnTo>
                    <a:lnTo>
                      <a:pt x="2432" y="1101"/>
                    </a:lnTo>
                    <a:lnTo>
                      <a:pt x="2516" y="1127"/>
                    </a:lnTo>
                    <a:lnTo>
                      <a:pt x="2592" y="1169"/>
                    </a:lnTo>
                    <a:lnTo>
                      <a:pt x="2669" y="1212"/>
                    </a:lnTo>
                    <a:lnTo>
                      <a:pt x="2736" y="1262"/>
                    </a:lnTo>
                    <a:lnTo>
                      <a:pt x="2796" y="1322"/>
                    </a:lnTo>
                    <a:lnTo>
                      <a:pt x="2855" y="1389"/>
                    </a:lnTo>
                    <a:lnTo>
                      <a:pt x="2906" y="1457"/>
                    </a:lnTo>
                    <a:lnTo>
                      <a:pt x="2957" y="1525"/>
                    </a:lnTo>
                    <a:lnTo>
                      <a:pt x="2991" y="1610"/>
                    </a:lnTo>
                    <a:lnTo>
                      <a:pt x="3024" y="1694"/>
                    </a:lnTo>
                    <a:lnTo>
                      <a:pt x="3041" y="1779"/>
                    </a:lnTo>
                    <a:lnTo>
                      <a:pt x="3058" y="1864"/>
                    </a:lnTo>
                    <a:lnTo>
                      <a:pt x="3067" y="1957"/>
                    </a:lnTo>
                    <a:lnTo>
                      <a:pt x="3067" y="1957"/>
                    </a:lnTo>
                    <a:lnTo>
                      <a:pt x="3058" y="2050"/>
                    </a:lnTo>
                    <a:lnTo>
                      <a:pt x="3041" y="2135"/>
                    </a:lnTo>
                    <a:lnTo>
                      <a:pt x="3024" y="2228"/>
                    </a:lnTo>
                    <a:lnTo>
                      <a:pt x="2991" y="2304"/>
                    </a:lnTo>
                    <a:lnTo>
                      <a:pt x="2957" y="2389"/>
                    </a:lnTo>
                    <a:lnTo>
                      <a:pt x="2906" y="2457"/>
                    </a:lnTo>
                    <a:lnTo>
                      <a:pt x="2855" y="2533"/>
                    </a:lnTo>
                    <a:lnTo>
                      <a:pt x="2796" y="2592"/>
                    </a:lnTo>
                    <a:lnTo>
                      <a:pt x="2736" y="2651"/>
                    </a:lnTo>
                    <a:lnTo>
                      <a:pt x="2669" y="2702"/>
                    </a:lnTo>
                    <a:lnTo>
                      <a:pt x="2592" y="2745"/>
                    </a:lnTo>
                    <a:lnTo>
                      <a:pt x="2516" y="2787"/>
                    </a:lnTo>
                    <a:lnTo>
                      <a:pt x="2432" y="2821"/>
                    </a:lnTo>
                    <a:lnTo>
                      <a:pt x="2347" y="2838"/>
                    </a:lnTo>
                    <a:lnTo>
                      <a:pt x="2254" y="2855"/>
                    </a:lnTo>
                    <a:lnTo>
                      <a:pt x="2161" y="2855"/>
                    </a:lnTo>
                    <a:lnTo>
                      <a:pt x="526" y="2855"/>
                    </a:lnTo>
                    <a:lnTo>
                      <a:pt x="526" y="2855"/>
                    </a:lnTo>
                    <a:lnTo>
                      <a:pt x="475" y="2863"/>
                    </a:lnTo>
                    <a:lnTo>
                      <a:pt x="424" y="2872"/>
                    </a:lnTo>
                    <a:lnTo>
                      <a:pt x="373" y="2880"/>
                    </a:lnTo>
                    <a:lnTo>
                      <a:pt x="323" y="2897"/>
                    </a:lnTo>
                    <a:lnTo>
                      <a:pt x="230" y="2948"/>
                    </a:lnTo>
                    <a:lnTo>
                      <a:pt x="153" y="3016"/>
                    </a:lnTo>
                    <a:lnTo>
                      <a:pt x="86" y="3092"/>
                    </a:lnTo>
                    <a:lnTo>
                      <a:pt x="43" y="3185"/>
                    </a:lnTo>
                    <a:lnTo>
                      <a:pt x="26" y="3227"/>
                    </a:lnTo>
                    <a:lnTo>
                      <a:pt x="9" y="3278"/>
                    </a:lnTo>
                    <a:lnTo>
                      <a:pt x="1" y="3329"/>
                    </a:lnTo>
                    <a:lnTo>
                      <a:pt x="1" y="3388"/>
                    </a:lnTo>
                    <a:lnTo>
                      <a:pt x="1" y="3388"/>
                    </a:lnTo>
                    <a:lnTo>
                      <a:pt x="1" y="3439"/>
                    </a:lnTo>
                    <a:lnTo>
                      <a:pt x="9" y="3490"/>
                    </a:lnTo>
                    <a:lnTo>
                      <a:pt x="26" y="3541"/>
                    </a:lnTo>
                    <a:lnTo>
                      <a:pt x="43" y="3591"/>
                    </a:lnTo>
                    <a:lnTo>
                      <a:pt x="86" y="3685"/>
                    </a:lnTo>
                    <a:lnTo>
                      <a:pt x="153" y="3761"/>
                    </a:lnTo>
                    <a:lnTo>
                      <a:pt x="230" y="3829"/>
                    </a:lnTo>
                    <a:lnTo>
                      <a:pt x="323" y="3871"/>
                    </a:lnTo>
                    <a:lnTo>
                      <a:pt x="373" y="3896"/>
                    </a:lnTo>
                    <a:lnTo>
                      <a:pt x="424" y="3905"/>
                    </a:lnTo>
                    <a:lnTo>
                      <a:pt x="475" y="3913"/>
                    </a:lnTo>
                    <a:lnTo>
                      <a:pt x="526" y="3913"/>
                    </a:lnTo>
                    <a:lnTo>
                      <a:pt x="526" y="3913"/>
                    </a:lnTo>
                    <a:lnTo>
                      <a:pt x="2203" y="3913"/>
                    </a:lnTo>
                    <a:lnTo>
                      <a:pt x="2203" y="3913"/>
                    </a:lnTo>
                    <a:lnTo>
                      <a:pt x="2398" y="3905"/>
                    </a:lnTo>
                    <a:lnTo>
                      <a:pt x="2584" y="3871"/>
                    </a:lnTo>
                    <a:lnTo>
                      <a:pt x="2770" y="3820"/>
                    </a:lnTo>
                    <a:lnTo>
                      <a:pt x="2948" y="3752"/>
                    </a:lnTo>
                    <a:lnTo>
                      <a:pt x="3118" y="3668"/>
                    </a:lnTo>
                    <a:lnTo>
                      <a:pt x="3278" y="3566"/>
                    </a:lnTo>
                    <a:lnTo>
                      <a:pt x="3422" y="3456"/>
                    </a:lnTo>
                    <a:lnTo>
                      <a:pt x="3558" y="3329"/>
                    </a:lnTo>
                    <a:lnTo>
                      <a:pt x="3685" y="3193"/>
                    </a:lnTo>
                    <a:lnTo>
                      <a:pt x="3795" y="3041"/>
                    </a:lnTo>
                    <a:lnTo>
                      <a:pt x="3888" y="2880"/>
                    </a:lnTo>
                    <a:lnTo>
                      <a:pt x="3973" y="2711"/>
                    </a:lnTo>
                    <a:lnTo>
                      <a:pt x="4032" y="2533"/>
                    </a:lnTo>
                    <a:lnTo>
                      <a:pt x="4083" y="2346"/>
                    </a:lnTo>
                    <a:lnTo>
                      <a:pt x="4108" y="2152"/>
                    </a:lnTo>
                    <a:lnTo>
                      <a:pt x="4125" y="1957"/>
                    </a:lnTo>
                    <a:lnTo>
                      <a:pt x="4125" y="1957"/>
                    </a:lnTo>
                    <a:lnTo>
                      <a:pt x="4117" y="1855"/>
                    </a:lnTo>
                    <a:lnTo>
                      <a:pt x="4108" y="1754"/>
                    </a:lnTo>
                    <a:lnTo>
                      <a:pt x="4083" y="1567"/>
                    </a:lnTo>
                    <a:lnTo>
                      <a:pt x="4032" y="1372"/>
                    </a:lnTo>
                    <a:lnTo>
                      <a:pt x="3964" y="1195"/>
                    </a:lnTo>
                    <a:lnTo>
                      <a:pt x="3888" y="1025"/>
                    </a:lnTo>
                    <a:lnTo>
                      <a:pt x="3787" y="864"/>
                    </a:lnTo>
                    <a:lnTo>
                      <a:pt x="3677" y="712"/>
                    </a:lnTo>
                    <a:lnTo>
                      <a:pt x="3549" y="576"/>
                    </a:lnTo>
                    <a:lnTo>
                      <a:pt x="3406" y="449"/>
                    </a:lnTo>
                    <a:lnTo>
                      <a:pt x="3262" y="331"/>
                    </a:lnTo>
                    <a:lnTo>
                      <a:pt x="3101" y="238"/>
                    </a:lnTo>
                    <a:lnTo>
                      <a:pt x="2923" y="153"/>
                    </a:lnTo>
                    <a:lnTo>
                      <a:pt x="2745" y="85"/>
                    </a:lnTo>
                    <a:lnTo>
                      <a:pt x="2559" y="43"/>
                    </a:lnTo>
                    <a:lnTo>
                      <a:pt x="2364" y="9"/>
                    </a:lnTo>
                    <a:lnTo>
                      <a:pt x="2262" y="0"/>
                    </a:lnTo>
                    <a:lnTo>
                      <a:pt x="2161" y="0"/>
                    </a:lnTo>
                    <a:lnTo>
                      <a:pt x="216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173;p31"/>
              <p:cNvSpPr/>
              <p:nvPr/>
            </p:nvSpPr>
            <p:spPr>
              <a:xfrm>
                <a:off x="6340000" y="36019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174;p31"/>
              <p:cNvSpPr/>
              <p:nvPr/>
            </p:nvSpPr>
            <p:spPr>
              <a:xfrm>
                <a:off x="5937275" y="3361000"/>
                <a:ext cx="451875" cy="281625"/>
              </a:xfrm>
              <a:custGeom>
                <a:avLst/>
                <a:gdLst/>
                <a:ahLst/>
                <a:cxnLst/>
                <a:rect l="l" t="t" r="r" b="b"/>
                <a:pathLst>
                  <a:path w="18075" h="11265" extrusionOk="0">
                    <a:moveTo>
                      <a:pt x="8902" y="0"/>
                    </a:move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6963" y="796"/>
                    </a:lnTo>
                    <a:lnTo>
                      <a:pt x="6852" y="898"/>
                    </a:lnTo>
                    <a:lnTo>
                      <a:pt x="6742" y="1008"/>
                    </a:lnTo>
                    <a:lnTo>
                      <a:pt x="6641" y="1127"/>
                    </a:lnTo>
                    <a:lnTo>
                      <a:pt x="6548" y="1245"/>
                    </a:lnTo>
                    <a:lnTo>
                      <a:pt x="6463" y="1364"/>
                    </a:lnTo>
                    <a:lnTo>
                      <a:pt x="6378" y="1491"/>
                    </a:lnTo>
                    <a:lnTo>
                      <a:pt x="6302" y="1626"/>
                    </a:lnTo>
                    <a:lnTo>
                      <a:pt x="6141" y="1525"/>
                    </a:lnTo>
                    <a:lnTo>
                      <a:pt x="5980" y="1440"/>
                    </a:lnTo>
                    <a:lnTo>
                      <a:pt x="5802" y="1364"/>
                    </a:lnTo>
                    <a:lnTo>
                      <a:pt x="5624" y="1305"/>
                    </a:lnTo>
                    <a:lnTo>
                      <a:pt x="5438" y="1254"/>
                    </a:lnTo>
                    <a:lnTo>
                      <a:pt x="5252" y="1220"/>
                    </a:lnTo>
                    <a:lnTo>
                      <a:pt x="5065"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2999" y="1999"/>
                    </a:lnTo>
                    <a:lnTo>
                      <a:pt x="2880" y="2135"/>
                    </a:lnTo>
                    <a:lnTo>
                      <a:pt x="2770" y="2279"/>
                    </a:lnTo>
                    <a:lnTo>
                      <a:pt x="2677" y="2423"/>
                    </a:lnTo>
                    <a:lnTo>
                      <a:pt x="2592" y="2575"/>
                    </a:lnTo>
                    <a:lnTo>
                      <a:pt x="2516" y="2727"/>
                    </a:lnTo>
                    <a:lnTo>
                      <a:pt x="2448" y="2897"/>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1034" y="7699"/>
                    </a:lnTo>
                    <a:lnTo>
                      <a:pt x="1203" y="7818"/>
                    </a:lnTo>
                    <a:lnTo>
                      <a:pt x="1390" y="7919"/>
                    </a:lnTo>
                    <a:lnTo>
                      <a:pt x="1576" y="8004"/>
                    </a:lnTo>
                    <a:lnTo>
                      <a:pt x="1771" y="8080"/>
                    </a:lnTo>
                    <a:lnTo>
                      <a:pt x="1974" y="8139"/>
                    </a:lnTo>
                    <a:lnTo>
                      <a:pt x="2177" y="8173"/>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5065" y="10087"/>
                    </a:lnTo>
                    <a:lnTo>
                      <a:pt x="5260" y="10070"/>
                    </a:lnTo>
                    <a:lnTo>
                      <a:pt x="5447" y="10028"/>
                    </a:lnTo>
                    <a:lnTo>
                      <a:pt x="5633" y="9977"/>
                    </a:lnTo>
                    <a:lnTo>
                      <a:pt x="5811" y="9918"/>
                    </a:lnTo>
                    <a:lnTo>
                      <a:pt x="5989" y="9842"/>
                    </a:lnTo>
                    <a:lnTo>
                      <a:pt x="6150" y="9757"/>
                    </a:lnTo>
                    <a:lnTo>
                      <a:pt x="6310" y="9655"/>
                    </a:lnTo>
                    <a:lnTo>
                      <a:pt x="6387" y="9782"/>
                    </a:lnTo>
                    <a:lnTo>
                      <a:pt x="6471" y="9909"/>
                    </a:lnTo>
                    <a:lnTo>
                      <a:pt x="6565" y="10028"/>
                    </a:lnTo>
                    <a:lnTo>
                      <a:pt x="6658" y="10147"/>
                    </a:lnTo>
                    <a:lnTo>
                      <a:pt x="6751" y="10265"/>
                    </a:lnTo>
                    <a:lnTo>
                      <a:pt x="6861" y="10367"/>
                    </a:lnTo>
                    <a:lnTo>
                      <a:pt x="6971" y="10477"/>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001" y="1194"/>
                    </a:lnTo>
                    <a:lnTo>
                      <a:pt x="12815" y="1220"/>
                    </a:lnTo>
                    <a:lnTo>
                      <a:pt x="12629" y="1254"/>
                    </a:lnTo>
                    <a:lnTo>
                      <a:pt x="12442" y="1305"/>
                    </a:lnTo>
                    <a:lnTo>
                      <a:pt x="12264" y="1364"/>
                    </a:lnTo>
                    <a:lnTo>
                      <a:pt x="12095" y="1440"/>
                    </a:lnTo>
                    <a:lnTo>
                      <a:pt x="11926" y="1525"/>
                    </a:lnTo>
                    <a:lnTo>
                      <a:pt x="11765" y="1626"/>
                    </a:lnTo>
                    <a:lnTo>
                      <a:pt x="11689" y="1491"/>
                    </a:lnTo>
                    <a:lnTo>
                      <a:pt x="11612" y="1364"/>
                    </a:lnTo>
                    <a:lnTo>
                      <a:pt x="11519" y="1245"/>
                    </a:lnTo>
                    <a:lnTo>
                      <a:pt x="11426" y="1127"/>
                    </a:lnTo>
                    <a:lnTo>
                      <a:pt x="11324" y="1008"/>
                    </a:lnTo>
                    <a:lnTo>
                      <a:pt x="11223" y="898"/>
                    </a:lnTo>
                    <a:lnTo>
                      <a:pt x="11113" y="796"/>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175;p31"/>
              <p:cNvSpPr/>
              <p:nvPr/>
            </p:nvSpPr>
            <p:spPr>
              <a:xfrm>
                <a:off x="5937275" y="3361000"/>
                <a:ext cx="451875" cy="281625"/>
              </a:xfrm>
              <a:custGeom>
                <a:avLst/>
                <a:gdLst/>
                <a:ahLst/>
                <a:cxnLst/>
                <a:rect l="l" t="t" r="r" b="b"/>
                <a:pathLst>
                  <a:path w="18075" h="11265" fill="none" extrusionOk="0">
                    <a:moveTo>
                      <a:pt x="4871" y="10096"/>
                    </a:moveTo>
                    <a:lnTo>
                      <a:pt x="4871" y="10096"/>
                    </a:lnTo>
                    <a:lnTo>
                      <a:pt x="5065" y="10087"/>
                    </a:lnTo>
                    <a:lnTo>
                      <a:pt x="5260" y="10070"/>
                    </a:lnTo>
                    <a:lnTo>
                      <a:pt x="5447" y="10028"/>
                    </a:lnTo>
                    <a:lnTo>
                      <a:pt x="5633" y="9977"/>
                    </a:lnTo>
                    <a:lnTo>
                      <a:pt x="5811" y="9918"/>
                    </a:lnTo>
                    <a:lnTo>
                      <a:pt x="5989" y="9842"/>
                    </a:lnTo>
                    <a:lnTo>
                      <a:pt x="6150" y="9757"/>
                    </a:lnTo>
                    <a:lnTo>
                      <a:pt x="6310" y="9655"/>
                    </a:lnTo>
                    <a:lnTo>
                      <a:pt x="6310" y="9655"/>
                    </a:lnTo>
                    <a:lnTo>
                      <a:pt x="6387" y="9782"/>
                    </a:lnTo>
                    <a:lnTo>
                      <a:pt x="6471" y="9909"/>
                    </a:lnTo>
                    <a:lnTo>
                      <a:pt x="6565" y="10028"/>
                    </a:lnTo>
                    <a:lnTo>
                      <a:pt x="6658" y="10147"/>
                    </a:lnTo>
                    <a:lnTo>
                      <a:pt x="6751" y="10265"/>
                    </a:lnTo>
                    <a:lnTo>
                      <a:pt x="6861" y="10367"/>
                    </a:lnTo>
                    <a:lnTo>
                      <a:pt x="6971" y="10477"/>
                    </a:lnTo>
                    <a:lnTo>
                      <a:pt x="7081" y="10570"/>
                    </a:lnTo>
                    <a:lnTo>
                      <a:pt x="7081" y="10570"/>
                    </a:lnTo>
                    <a:lnTo>
                      <a:pt x="7191" y="10655"/>
                    </a:lnTo>
                    <a:lnTo>
                      <a:pt x="7301" y="10731"/>
                    </a:lnTo>
                    <a:lnTo>
                      <a:pt x="7411" y="10799"/>
                    </a:lnTo>
                    <a:lnTo>
                      <a:pt x="7522" y="10866"/>
                    </a:lnTo>
                    <a:lnTo>
                      <a:pt x="7640" y="10926"/>
                    </a:lnTo>
                    <a:lnTo>
                      <a:pt x="7759" y="10985"/>
                    </a:lnTo>
                    <a:lnTo>
                      <a:pt x="7877" y="11036"/>
                    </a:lnTo>
                    <a:lnTo>
                      <a:pt x="8004" y="11087"/>
                    </a:lnTo>
                    <a:lnTo>
                      <a:pt x="8123" y="11121"/>
                    </a:lnTo>
                    <a:lnTo>
                      <a:pt x="8250" y="11163"/>
                    </a:lnTo>
                    <a:lnTo>
                      <a:pt x="8377" y="11188"/>
                    </a:lnTo>
                    <a:lnTo>
                      <a:pt x="8512" y="11214"/>
                    </a:lnTo>
                    <a:lnTo>
                      <a:pt x="8640" y="11239"/>
                    </a:lnTo>
                    <a:lnTo>
                      <a:pt x="8767" y="11248"/>
                    </a:lnTo>
                    <a:lnTo>
                      <a:pt x="8902" y="11256"/>
                    </a:lnTo>
                    <a:lnTo>
                      <a:pt x="9038" y="11265"/>
                    </a:lnTo>
                    <a:lnTo>
                      <a:pt x="9038" y="11265"/>
                    </a:lnTo>
                    <a:lnTo>
                      <a:pt x="9165" y="11256"/>
                    </a:lnTo>
                    <a:lnTo>
                      <a:pt x="9300" y="11248"/>
                    </a:lnTo>
                    <a:lnTo>
                      <a:pt x="9427" y="11239"/>
                    </a:lnTo>
                    <a:lnTo>
                      <a:pt x="9563" y="11214"/>
                    </a:lnTo>
                    <a:lnTo>
                      <a:pt x="9690" y="11188"/>
                    </a:lnTo>
                    <a:lnTo>
                      <a:pt x="9817" y="11163"/>
                    </a:lnTo>
                    <a:lnTo>
                      <a:pt x="9944" y="11121"/>
                    </a:lnTo>
                    <a:lnTo>
                      <a:pt x="10071" y="11087"/>
                    </a:lnTo>
                    <a:lnTo>
                      <a:pt x="10189" y="11036"/>
                    </a:lnTo>
                    <a:lnTo>
                      <a:pt x="10316" y="10985"/>
                    </a:lnTo>
                    <a:lnTo>
                      <a:pt x="10435" y="10926"/>
                    </a:lnTo>
                    <a:lnTo>
                      <a:pt x="10545" y="10866"/>
                    </a:lnTo>
                    <a:lnTo>
                      <a:pt x="10664" y="10799"/>
                    </a:lnTo>
                    <a:lnTo>
                      <a:pt x="10774" y="10731"/>
                    </a:lnTo>
                    <a:lnTo>
                      <a:pt x="10884" y="10655"/>
                    </a:lnTo>
                    <a:lnTo>
                      <a:pt x="10986" y="10570"/>
                    </a:lnTo>
                    <a:lnTo>
                      <a:pt x="10986" y="10570"/>
                    </a:lnTo>
                    <a:lnTo>
                      <a:pt x="11104" y="10477"/>
                    </a:lnTo>
                    <a:lnTo>
                      <a:pt x="11214" y="10367"/>
                    </a:lnTo>
                    <a:lnTo>
                      <a:pt x="11316" y="10265"/>
                    </a:lnTo>
                    <a:lnTo>
                      <a:pt x="11417" y="10147"/>
                    </a:lnTo>
                    <a:lnTo>
                      <a:pt x="11511" y="10028"/>
                    </a:lnTo>
                    <a:lnTo>
                      <a:pt x="11595" y="9909"/>
                    </a:lnTo>
                    <a:lnTo>
                      <a:pt x="11680" y="9782"/>
                    </a:lnTo>
                    <a:lnTo>
                      <a:pt x="11756" y="9655"/>
                    </a:lnTo>
                    <a:lnTo>
                      <a:pt x="11756" y="9655"/>
                    </a:lnTo>
                    <a:lnTo>
                      <a:pt x="11917" y="9757"/>
                    </a:lnTo>
                    <a:lnTo>
                      <a:pt x="12087" y="9842"/>
                    </a:lnTo>
                    <a:lnTo>
                      <a:pt x="12256" y="9918"/>
                    </a:lnTo>
                    <a:lnTo>
                      <a:pt x="12442" y="9977"/>
                    </a:lnTo>
                    <a:lnTo>
                      <a:pt x="12629" y="10028"/>
                    </a:lnTo>
                    <a:lnTo>
                      <a:pt x="12815" y="10070"/>
                    </a:lnTo>
                    <a:lnTo>
                      <a:pt x="13001" y="10087"/>
                    </a:lnTo>
                    <a:lnTo>
                      <a:pt x="13196" y="10096"/>
                    </a:lnTo>
                    <a:lnTo>
                      <a:pt x="13196" y="10096"/>
                    </a:lnTo>
                    <a:lnTo>
                      <a:pt x="13416" y="10087"/>
                    </a:lnTo>
                    <a:lnTo>
                      <a:pt x="13628" y="10062"/>
                    </a:lnTo>
                    <a:lnTo>
                      <a:pt x="13840" y="10011"/>
                    </a:lnTo>
                    <a:lnTo>
                      <a:pt x="14043" y="9952"/>
                    </a:lnTo>
                    <a:lnTo>
                      <a:pt x="14238" y="9876"/>
                    </a:lnTo>
                    <a:lnTo>
                      <a:pt x="14424" y="9782"/>
                    </a:lnTo>
                    <a:lnTo>
                      <a:pt x="14602" y="9681"/>
                    </a:lnTo>
                    <a:lnTo>
                      <a:pt x="14771" y="9562"/>
                    </a:lnTo>
                    <a:lnTo>
                      <a:pt x="14924" y="9427"/>
                    </a:lnTo>
                    <a:lnTo>
                      <a:pt x="15076" y="9283"/>
                    </a:lnTo>
                    <a:lnTo>
                      <a:pt x="15212" y="9122"/>
                    </a:lnTo>
                    <a:lnTo>
                      <a:pt x="15330" y="8961"/>
                    </a:lnTo>
                    <a:lnTo>
                      <a:pt x="15440" y="8783"/>
                    </a:lnTo>
                    <a:lnTo>
                      <a:pt x="15534" y="8597"/>
                    </a:lnTo>
                    <a:lnTo>
                      <a:pt x="15618" y="8402"/>
                    </a:lnTo>
                    <a:lnTo>
                      <a:pt x="15686" y="8199"/>
                    </a:lnTo>
                    <a:lnTo>
                      <a:pt x="15686" y="8199"/>
                    </a:lnTo>
                    <a:lnTo>
                      <a:pt x="15889" y="8173"/>
                    </a:lnTo>
                    <a:lnTo>
                      <a:pt x="16093" y="8139"/>
                    </a:lnTo>
                    <a:lnTo>
                      <a:pt x="16296" y="8080"/>
                    </a:lnTo>
                    <a:lnTo>
                      <a:pt x="16491" y="8004"/>
                    </a:lnTo>
                    <a:lnTo>
                      <a:pt x="16677" y="7919"/>
                    </a:lnTo>
                    <a:lnTo>
                      <a:pt x="16863" y="7818"/>
                    </a:lnTo>
                    <a:lnTo>
                      <a:pt x="17033" y="7699"/>
                    </a:lnTo>
                    <a:lnTo>
                      <a:pt x="17202" y="7563"/>
                    </a:lnTo>
                    <a:lnTo>
                      <a:pt x="17202" y="7563"/>
                    </a:lnTo>
                    <a:lnTo>
                      <a:pt x="17304" y="7470"/>
                    </a:lnTo>
                    <a:lnTo>
                      <a:pt x="17397" y="7369"/>
                    </a:lnTo>
                    <a:lnTo>
                      <a:pt x="17490" y="7267"/>
                    </a:lnTo>
                    <a:lnTo>
                      <a:pt x="17566" y="7157"/>
                    </a:lnTo>
                    <a:lnTo>
                      <a:pt x="17651" y="7047"/>
                    </a:lnTo>
                    <a:lnTo>
                      <a:pt x="17719" y="6928"/>
                    </a:lnTo>
                    <a:lnTo>
                      <a:pt x="17786" y="6810"/>
                    </a:lnTo>
                    <a:lnTo>
                      <a:pt x="17846" y="6691"/>
                    </a:lnTo>
                    <a:lnTo>
                      <a:pt x="17897" y="6564"/>
                    </a:lnTo>
                    <a:lnTo>
                      <a:pt x="17939" y="6437"/>
                    </a:lnTo>
                    <a:lnTo>
                      <a:pt x="17981" y="6310"/>
                    </a:lnTo>
                    <a:lnTo>
                      <a:pt x="18015" y="6174"/>
                    </a:lnTo>
                    <a:lnTo>
                      <a:pt x="18041" y="6039"/>
                    </a:lnTo>
                    <a:lnTo>
                      <a:pt x="18057" y="5903"/>
                    </a:lnTo>
                    <a:lnTo>
                      <a:pt x="18066" y="5768"/>
                    </a:lnTo>
                    <a:lnTo>
                      <a:pt x="18074" y="5632"/>
                    </a:lnTo>
                    <a:lnTo>
                      <a:pt x="18074" y="5632"/>
                    </a:lnTo>
                    <a:lnTo>
                      <a:pt x="18066" y="5488"/>
                    </a:lnTo>
                    <a:lnTo>
                      <a:pt x="18057" y="5353"/>
                    </a:lnTo>
                    <a:lnTo>
                      <a:pt x="18041" y="5217"/>
                    </a:lnTo>
                    <a:lnTo>
                      <a:pt x="18015" y="5082"/>
                    </a:lnTo>
                    <a:lnTo>
                      <a:pt x="17981" y="4955"/>
                    </a:lnTo>
                    <a:lnTo>
                      <a:pt x="17939" y="4819"/>
                    </a:lnTo>
                    <a:lnTo>
                      <a:pt x="17897" y="4692"/>
                    </a:lnTo>
                    <a:lnTo>
                      <a:pt x="17846" y="4574"/>
                    </a:lnTo>
                    <a:lnTo>
                      <a:pt x="17786" y="4447"/>
                    </a:lnTo>
                    <a:lnTo>
                      <a:pt x="17719" y="4328"/>
                    </a:lnTo>
                    <a:lnTo>
                      <a:pt x="17651" y="4218"/>
                    </a:lnTo>
                    <a:lnTo>
                      <a:pt x="17566" y="4099"/>
                    </a:lnTo>
                    <a:lnTo>
                      <a:pt x="17490" y="3998"/>
                    </a:lnTo>
                    <a:lnTo>
                      <a:pt x="17397" y="3896"/>
                    </a:lnTo>
                    <a:lnTo>
                      <a:pt x="17304" y="3795"/>
                    </a:lnTo>
                    <a:lnTo>
                      <a:pt x="17202" y="3701"/>
                    </a:lnTo>
                    <a:lnTo>
                      <a:pt x="17202" y="3701"/>
                    </a:lnTo>
                    <a:lnTo>
                      <a:pt x="17033" y="3566"/>
                    </a:lnTo>
                    <a:lnTo>
                      <a:pt x="16863" y="3447"/>
                    </a:lnTo>
                    <a:lnTo>
                      <a:pt x="16677" y="3346"/>
                    </a:lnTo>
                    <a:lnTo>
                      <a:pt x="16491" y="3253"/>
                    </a:lnTo>
                    <a:lnTo>
                      <a:pt x="16287" y="3176"/>
                    </a:lnTo>
                    <a:lnTo>
                      <a:pt x="16093" y="3125"/>
                    </a:lnTo>
                    <a:lnTo>
                      <a:pt x="15881" y="3083"/>
                    </a:lnTo>
                    <a:lnTo>
                      <a:pt x="15678" y="3058"/>
                    </a:lnTo>
                    <a:lnTo>
                      <a:pt x="15678" y="3058"/>
                    </a:lnTo>
                    <a:lnTo>
                      <a:pt x="15618" y="2897"/>
                    </a:lnTo>
                    <a:lnTo>
                      <a:pt x="15559" y="2727"/>
                    </a:lnTo>
                    <a:lnTo>
                      <a:pt x="15483" y="2575"/>
                    </a:lnTo>
                    <a:lnTo>
                      <a:pt x="15398" y="2423"/>
                    </a:lnTo>
                    <a:lnTo>
                      <a:pt x="15296" y="2279"/>
                    </a:lnTo>
                    <a:lnTo>
                      <a:pt x="15195" y="2135"/>
                    </a:lnTo>
                    <a:lnTo>
                      <a:pt x="15076" y="1999"/>
                    </a:lnTo>
                    <a:lnTo>
                      <a:pt x="14949" y="1880"/>
                    </a:lnTo>
                    <a:lnTo>
                      <a:pt x="14949" y="1880"/>
                    </a:lnTo>
                    <a:lnTo>
                      <a:pt x="14856" y="1796"/>
                    </a:lnTo>
                    <a:lnTo>
                      <a:pt x="14763" y="1720"/>
                    </a:lnTo>
                    <a:lnTo>
                      <a:pt x="14661" y="1652"/>
                    </a:lnTo>
                    <a:lnTo>
                      <a:pt x="14568" y="1584"/>
                    </a:lnTo>
                    <a:lnTo>
                      <a:pt x="14458" y="1525"/>
                    </a:lnTo>
                    <a:lnTo>
                      <a:pt x="14356" y="1465"/>
                    </a:lnTo>
                    <a:lnTo>
                      <a:pt x="14246" y="1415"/>
                    </a:lnTo>
                    <a:lnTo>
                      <a:pt x="14136" y="1364"/>
                    </a:lnTo>
                    <a:lnTo>
                      <a:pt x="14026" y="1330"/>
                    </a:lnTo>
                    <a:lnTo>
                      <a:pt x="13907" y="1288"/>
                    </a:lnTo>
                    <a:lnTo>
                      <a:pt x="13797" y="1262"/>
                    </a:lnTo>
                    <a:lnTo>
                      <a:pt x="13679" y="1237"/>
                    </a:lnTo>
                    <a:lnTo>
                      <a:pt x="13560" y="1220"/>
                    </a:lnTo>
                    <a:lnTo>
                      <a:pt x="13442" y="1203"/>
                    </a:lnTo>
                    <a:lnTo>
                      <a:pt x="13323" y="1194"/>
                    </a:lnTo>
                    <a:lnTo>
                      <a:pt x="13196" y="1194"/>
                    </a:lnTo>
                    <a:lnTo>
                      <a:pt x="13196" y="1194"/>
                    </a:lnTo>
                    <a:lnTo>
                      <a:pt x="13001" y="1194"/>
                    </a:lnTo>
                    <a:lnTo>
                      <a:pt x="12815" y="1220"/>
                    </a:lnTo>
                    <a:lnTo>
                      <a:pt x="12629" y="1254"/>
                    </a:lnTo>
                    <a:lnTo>
                      <a:pt x="12442" y="1305"/>
                    </a:lnTo>
                    <a:lnTo>
                      <a:pt x="12264" y="1364"/>
                    </a:lnTo>
                    <a:lnTo>
                      <a:pt x="12095" y="1440"/>
                    </a:lnTo>
                    <a:lnTo>
                      <a:pt x="11926" y="1525"/>
                    </a:lnTo>
                    <a:lnTo>
                      <a:pt x="11765" y="1626"/>
                    </a:lnTo>
                    <a:lnTo>
                      <a:pt x="11765" y="1626"/>
                    </a:lnTo>
                    <a:lnTo>
                      <a:pt x="11689" y="1491"/>
                    </a:lnTo>
                    <a:lnTo>
                      <a:pt x="11612" y="1364"/>
                    </a:lnTo>
                    <a:lnTo>
                      <a:pt x="11519" y="1245"/>
                    </a:lnTo>
                    <a:lnTo>
                      <a:pt x="11426" y="1127"/>
                    </a:lnTo>
                    <a:lnTo>
                      <a:pt x="11324" y="1008"/>
                    </a:lnTo>
                    <a:lnTo>
                      <a:pt x="11223" y="898"/>
                    </a:lnTo>
                    <a:lnTo>
                      <a:pt x="11113" y="796"/>
                    </a:lnTo>
                    <a:lnTo>
                      <a:pt x="10994" y="695"/>
                    </a:lnTo>
                    <a:lnTo>
                      <a:pt x="10994" y="695"/>
                    </a:lnTo>
                    <a:lnTo>
                      <a:pt x="10892" y="610"/>
                    </a:lnTo>
                    <a:lnTo>
                      <a:pt x="10782" y="534"/>
                    </a:lnTo>
                    <a:lnTo>
                      <a:pt x="10672" y="466"/>
                    </a:lnTo>
                    <a:lnTo>
                      <a:pt x="10554" y="398"/>
                    </a:lnTo>
                    <a:lnTo>
                      <a:pt x="10435" y="339"/>
                    </a:lnTo>
                    <a:lnTo>
                      <a:pt x="10316" y="280"/>
                    </a:lnTo>
                    <a:lnTo>
                      <a:pt x="10198" y="229"/>
                    </a:lnTo>
                    <a:lnTo>
                      <a:pt x="10071" y="178"/>
                    </a:lnTo>
                    <a:lnTo>
                      <a:pt x="9952" y="136"/>
                    </a:lnTo>
                    <a:lnTo>
                      <a:pt x="9825" y="102"/>
                    </a:lnTo>
                    <a:lnTo>
                      <a:pt x="9690" y="68"/>
                    </a:lnTo>
                    <a:lnTo>
                      <a:pt x="9563" y="43"/>
                    </a:lnTo>
                    <a:lnTo>
                      <a:pt x="9436" y="26"/>
                    </a:lnTo>
                    <a:lnTo>
                      <a:pt x="9300" y="9"/>
                    </a:lnTo>
                    <a:lnTo>
                      <a:pt x="9165" y="0"/>
                    </a:lnTo>
                    <a:lnTo>
                      <a:pt x="9038" y="0"/>
                    </a:lnTo>
                    <a:lnTo>
                      <a:pt x="9038" y="0"/>
                    </a:lnTo>
                    <a:lnTo>
                      <a:pt x="8902" y="0"/>
                    </a:lnTo>
                    <a:lnTo>
                      <a:pt x="8767" y="9"/>
                    </a:lnTo>
                    <a:lnTo>
                      <a:pt x="8640" y="26"/>
                    </a:lnTo>
                    <a:lnTo>
                      <a:pt x="8504" y="43"/>
                    </a:lnTo>
                    <a:lnTo>
                      <a:pt x="8377" y="68"/>
                    </a:lnTo>
                    <a:lnTo>
                      <a:pt x="8250" y="102"/>
                    </a:lnTo>
                    <a:lnTo>
                      <a:pt x="8123" y="136"/>
                    </a:lnTo>
                    <a:lnTo>
                      <a:pt x="7996" y="178"/>
                    </a:lnTo>
                    <a:lnTo>
                      <a:pt x="7869" y="229"/>
                    </a:lnTo>
                    <a:lnTo>
                      <a:pt x="7750" y="280"/>
                    </a:lnTo>
                    <a:lnTo>
                      <a:pt x="7632" y="339"/>
                    </a:lnTo>
                    <a:lnTo>
                      <a:pt x="7513" y="398"/>
                    </a:lnTo>
                    <a:lnTo>
                      <a:pt x="7403" y="466"/>
                    </a:lnTo>
                    <a:lnTo>
                      <a:pt x="7293" y="534"/>
                    </a:lnTo>
                    <a:lnTo>
                      <a:pt x="7183" y="610"/>
                    </a:lnTo>
                    <a:lnTo>
                      <a:pt x="7073" y="695"/>
                    </a:lnTo>
                    <a:lnTo>
                      <a:pt x="7073" y="695"/>
                    </a:lnTo>
                    <a:lnTo>
                      <a:pt x="6963" y="796"/>
                    </a:lnTo>
                    <a:lnTo>
                      <a:pt x="6852" y="898"/>
                    </a:lnTo>
                    <a:lnTo>
                      <a:pt x="6742" y="1008"/>
                    </a:lnTo>
                    <a:lnTo>
                      <a:pt x="6641" y="1127"/>
                    </a:lnTo>
                    <a:lnTo>
                      <a:pt x="6548" y="1245"/>
                    </a:lnTo>
                    <a:lnTo>
                      <a:pt x="6463" y="1364"/>
                    </a:lnTo>
                    <a:lnTo>
                      <a:pt x="6378" y="1491"/>
                    </a:lnTo>
                    <a:lnTo>
                      <a:pt x="6302" y="1626"/>
                    </a:lnTo>
                    <a:lnTo>
                      <a:pt x="6302" y="1626"/>
                    </a:lnTo>
                    <a:lnTo>
                      <a:pt x="6141" y="1525"/>
                    </a:lnTo>
                    <a:lnTo>
                      <a:pt x="5980" y="1440"/>
                    </a:lnTo>
                    <a:lnTo>
                      <a:pt x="5802" y="1364"/>
                    </a:lnTo>
                    <a:lnTo>
                      <a:pt x="5624" y="1305"/>
                    </a:lnTo>
                    <a:lnTo>
                      <a:pt x="5438" y="1254"/>
                    </a:lnTo>
                    <a:lnTo>
                      <a:pt x="5252" y="1220"/>
                    </a:lnTo>
                    <a:lnTo>
                      <a:pt x="5065" y="1194"/>
                    </a:lnTo>
                    <a:lnTo>
                      <a:pt x="4871" y="1194"/>
                    </a:lnTo>
                    <a:lnTo>
                      <a:pt x="4871" y="1194"/>
                    </a:lnTo>
                    <a:lnTo>
                      <a:pt x="4752" y="1194"/>
                    </a:lnTo>
                    <a:lnTo>
                      <a:pt x="4634" y="1203"/>
                    </a:lnTo>
                    <a:lnTo>
                      <a:pt x="4506" y="1220"/>
                    </a:lnTo>
                    <a:lnTo>
                      <a:pt x="4388" y="1237"/>
                    </a:lnTo>
                    <a:lnTo>
                      <a:pt x="4278" y="1262"/>
                    </a:lnTo>
                    <a:lnTo>
                      <a:pt x="4159" y="1288"/>
                    </a:lnTo>
                    <a:lnTo>
                      <a:pt x="4041" y="1330"/>
                    </a:lnTo>
                    <a:lnTo>
                      <a:pt x="3931" y="1364"/>
                    </a:lnTo>
                    <a:lnTo>
                      <a:pt x="3820" y="1415"/>
                    </a:lnTo>
                    <a:lnTo>
                      <a:pt x="3710" y="1465"/>
                    </a:lnTo>
                    <a:lnTo>
                      <a:pt x="3609" y="1525"/>
                    </a:lnTo>
                    <a:lnTo>
                      <a:pt x="3507" y="1584"/>
                    </a:lnTo>
                    <a:lnTo>
                      <a:pt x="3405" y="1652"/>
                    </a:lnTo>
                    <a:lnTo>
                      <a:pt x="3304" y="1720"/>
                    </a:lnTo>
                    <a:lnTo>
                      <a:pt x="3211" y="1796"/>
                    </a:lnTo>
                    <a:lnTo>
                      <a:pt x="3126" y="1880"/>
                    </a:lnTo>
                    <a:lnTo>
                      <a:pt x="3126" y="1880"/>
                    </a:lnTo>
                    <a:lnTo>
                      <a:pt x="2999" y="1999"/>
                    </a:lnTo>
                    <a:lnTo>
                      <a:pt x="2880" y="2135"/>
                    </a:lnTo>
                    <a:lnTo>
                      <a:pt x="2770" y="2279"/>
                    </a:lnTo>
                    <a:lnTo>
                      <a:pt x="2677" y="2423"/>
                    </a:lnTo>
                    <a:lnTo>
                      <a:pt x="2592" y="2575"/>
                    </a:lnTo>
                    <a:lnTo>
                      <a:pt x="2516" y="2727"/>
                    </a:lnTo>
                    <a:lnTo>
                      <a:pt x="2448" y="2897"/>
                    </a:lnTo>
                    <a:lnTo>
                      <a:pt x="2398" y="3058"/>
                    </a:lnTo>
                    <a:lnTo>
                      <a:pt x="2398" y="3058"/>
                    </a:lnTo>
                    <a:lnTo>
                      <a:pt x="2271" y="3075"/>
                    </a:lnTo>
                    <a:lnTo>
                      <a:pt x="2144" y="3092"/>
                    </a:lnTo>
                    <a:lnTo>
                      <a:pt x="2025" y="3109"/>
                    </a:lnTo>
                    <a:lnTo>
                      <a:pt x="1906" y="3142"/>
                    </a:lnTo>
                    <a:lnTo>
                      <a:pt x="1788" y="3176"/>
                    </a:lnTo>
                    <a:lnTo>
                      <a:pt x="1678" y="3219"/>
                    </a:lnTo>
                    <a:lnTo>
                      <a:pt x="1568" y="3261"/>
                    </a:lnTo>
                    <a:lnTo>
                      <a:pt x="1458" y="3312"/>
                    </a:lnTo>
                    <a:lnTo>
                      <a:pt x="1347" y="3363"/>
                    </a:lnTo>
                    <a:lnTo>
                      <a:pt x="1246" y="3422"/>
                    </a:lnTo>
                    <a:lnTo>
                      <a:pt x="1144" y="3490"/>
                    </a:lnTo>
                    <a:lnTo>
                      <a:pt x="1051" y="3557"/>
                    </a:lnTo>
                    <a:lnTo>
                      <a:pt x="958" y="3625"/>
                    </a:lnTo>
                    <a:lnTo>
                      <a:pt x="865" y="3701"/>
                    </a:lnTo>
                    <a:lnTo>
                      <a:pt x="780" y="3786"/>
                    </a:lnTo>
                    <a:lnTo>
                      <a:pt x="695" y="3871"/>
                    </a:lnTo>
                    <a:lnTo>
                      <a:pt x="619" y="3955"/>
                    </a:lnTo>
                    <a:lnTo>
                      <a:pt x="543" y="4049"/>
                    </a:lnTo>
                    <a:lnTo>
                      <a:pt x="467" y="4142"/>
                    </a:lnTo>
                    <a:lnTo>
                      <a:pt x="407" y="4243"/>
                    </a:lnTo>
                    <a:lnTo>
                      <a:pt x="340" y="4345"/>
                    </a:lnTo>
                    <a:lnTo>
                      <a:pt x="289" y="4447"/>
                    </a:lnTo>
                    <a:lnTo>
                      <a:pt x="229" y="4557"/>
                    </a:lnTo>
                    <a:lnTo>
                      <a:pt x="187" y="4667"/>
                    </a:lnTo>
                    <a:lnTo>
                      <a:pt x="145" y="4777"/>
                    </a:lnTo>
                    <a:lnTo>
                      <a:pt x="102" y="4896"/>
                    </a:lnTo>
                    <a:lnTo>
                      <a:pt x="77" y="5014"/>
                    </a:lnTo>
                    <a:lnTo>
                      <a:pt x="43" y="5133"/>
                    </a:lnTo>
                    <a:lnTo>
                      <a:pt x="26" y="5251"/>
                    </a:lnTo>
                    <a:lnTo>
                      <a:pt x="9" y="5378"/>
                    </a:lnTo>
                    <a:lnTo>
                      <a:pt x="1" y="5505"/>
                    </a:lnTo>
                    <a:lnTo>
                      <a:pt x="1" y="5632"/>
                    </a:lnTo>
                    <a:lnTo>
                      <a:pt x="1" y="5632"/>
                    </a:lnTo>
                    <a:lnTo>
                      <a:pt x="1" y="5768"/>
                    </a:lnTo>
                    <a:lnTo>
                      <a:pt x="9" y="5903"/>
                    </a:lnTo>
                    <a:lnTo>
                      <a:pt x="35" y="6039"/>
                    </a:lnTo>
                    <a:lnTo>
                      <a:pt x="60" y="6174"/>
                    </a:lnTo>
                    <a:lnTo>
                      <a:pt x="85" y="6310"/>
                    </a:lnTo>
                    <a:lnTo>
                      <a:pt x="128" y="6437"/>
                    </a:lnTo>
                    <a:lnTo>
                      <a:pt x="170" y="6564"/>
                    </a:lnTo>
                    <a:lnTo>
                      <a:pt x="229" y="6691"/>
                    </a:lnTo>
                    <a:lnTo>
                      <a:pt x="289" y="6810"/>
                    </a:lnTo>
                    <a:lnTo>
                      <a:pt x="348" y="6928"/>
                    </a:lnTo>
                    <a:lnTo>
                      <a:pt x="424" y="7047"/>
                    </a:lnTo>
                    <a:lnTo>
                      <a:pt x="500" y="7157"/>
                    </a:lnTo>
                    <a:lnTo>
                      <a:pt x="585" y="7267"/>
                    </a:lnTo>
                    <a:lnTo>
                      <a:pt x="670" y="7369"/>
                    </a:lnTo>
                    <a:lnTo>
                      <a:pt x="771" y="7470"/>
                    </a:lnTo>
                    <a:lnTo>
                      <a:pt x="873" y="7563"/>
                    </a:lnTo>
                    <a:lnTo>
                      <a:pt x="873" y="7563"/>
                    </a:lnTo>
                    <a:lnTo>
                      <a:pt x="1034" y="7699"/>
                    </a:lnTo>
                    <a:lnTo>
                      <a:pt x="1203" y="7818"/>
                    </a:lnTo>
                    <a:lnTo>
                      <a:pt x="1390" y="7919"/>
                    </a:lnTo>
                    <a:lnTo>
                      <a:pt x="1576" y="8004"/>
                    </a:lnTo>
                    <a:lnTo>
                      <a:pt x="1771" y="8080"/>
                    </a:lnTo>
                    <a:lnTo>
                      <a:pt x="1974" y="8139"/>
                    </a:lnTo>
                    <a:lnTo>
                      <a:pt x="2177" y="8173"/>
                    </a:lnTo>
                    <a:lnTo>
                      <a:pt x="2389" y="8199"/>
                    </a:lnTo>
                    <a:lnTo>
                      <a:pt x="2389" y="8199"/>
                    </a:lnTo>
                    <a:lnTo>
                      <a:pt x="2448" y="8402"/>
                    </a:lnTo>
                    <a:lnTo>
                      <a:pt x="2533" y="8597"/>
                    </a:lnTo>
                    <a:lnTo>
                      <a:pt x="2626" y="8783"/>
                    </a:lnTo>
                    <a:lnTo>
                      <a:pt x="2736" y="8961"/>
                    </a:lnTo>
                    <a:lnTo>
                      <a:pt x="2863" y="9122"/>
                    </a:lnTo>
                    <a:lnTo>
                      <a:pt x="2999" y="9283"/>
                    </a:lnTo>
                    <a:lnTo>
                      <a:pt x="3143" y="9427"/>
                    </a:lnTo>
                    <a:lnTo>
                      <a:pt x="3304" y="9562"/>
                    </a:lnTo>
                    <a:lnTo>
                      <a:pt x="3473" y="9681"/>
                    </a:lnTo>
                    <a:lnTo>
                      <a:pt x="3651" y="9782"/>
                    </a:lnTo>
                    <a:lnTo>
                      <a:pt x="3837" y="9876"/>
                    </a:lnTo>
                    <a:lnTo>
                      <a:pt x="4032" y="9952"/>
                    </a:lnTo>
                    <a:lnTo>
                      <a:pt x="4235" y="10011"/>
                    </a:lnTo>
                    <a:lnTo>
                      <a:pt x="4439" y="10062"/>
                    </a:lnTo>
                    <a:lnTo>
                      <a:pt x="4650" y="10087"/>
                    </a:lnTo>
                    <a:lnTo>
                      <a:pt x="4871" y="10096"/>
                    </a:lnTo>
                    <a:lnTo>
                      <a:pt x="4871" y="100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76;p31"/>
              <p:cNvSpPr/>
              <p:nvPr/>
            </p:nvSpPr>
            <p:spPr>
              <a:xfrm>
                <a:off x="6059025" y="36133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roup 6"/>
          <p:cNvGrpSpPr/>
          <p:nvPr/>
        </p:nvGrpSpPr>
        <p:grpSpPr>
          <a:xfrm>
            <a:off x="3565170" y="1520789"/>
            <a:ext cx="798000" cy="798000"/>
            <a:chOff x="4975382" y="1541862"/>
            <a:chExt cx="798000" cy="798000"/>
          </a:xfrm>
        </p:grpSpPr>
        <p:sp>
          <p:nvSpPr>
            <p:cNvPr id="49" name="Google Shape;5076;p31"/>
            <p:cNvSpPr/>
            <p:nvPr/>
          </p:nvSpPr>
          <p:spPr>
            <a:xfrm>
              <a:off x="4975382" y="1541862"/>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50" name="Google Shape;5129;p31"/>
            <p:cNvGrpSpPr/>
            <p:nvPr/>
          </p:nvGrpSpPr>
          <p:grpSpPr>
            <a:xfrm>
              <a:off x="5099655" y="1689948"/>
              <a:ext cx="549480" cy="501843"/>
              <a:chOff x="2138250" y="-544500"/>
              <a:chExt cx="451875" cy="412700"/>
            </a:xfrm>
            <a:solidFill>
              <a:schemeClr val="accent6"/>
            </a:solidFill>
          </p:grpSpPr>
          <p:sp>
            <p:nvSpPr>
              <p:cNvPr id="51" name="Google Shape;5130;p31"/>
              <p:cNvSpPr/>
              <p:nvPr/>
            </p:nvSpPr>
            <p:spPr>
              <a:xfrm>
                <a:off x="2394875" y="-544500"/>
                <a:ext cx="26925" cy="62475"/>
              </a:xfrm>
              <a:custGeom>
                <a:avLst/>
                <a:gdLst/>
                <a:ahLst/>
                <a:cxnLst/>
                <a:rect l="l" t="t" r="r" b="b"/>
                <a:pathLst>
                  <a:path w="1077" h="2499" extrusionOk="0">
                    <a:moveTo>
                      <a:pt x="526" y="0"/>
                    </a:move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1;p31"/>
              <p:cNvSpPr/>
              <p:nvPr/>
            </p:nvSpPr>
            <p:spPr>
              <a:xfrm>
                <a:off x="2394875" y="-544500"/>
                <a:ext cx="26925" cy="62475"/>
              </a:xfrm>
              <a:custGeom>
                <a:avLst/>
                <a:gdLst/>
                <a:ahLst/>
                <a:cxnLst/>
                <a:rect l="l" t="t" r="r" b="b"/>
                <a:pathLst>
                  <a:path w="1077" h="2499" fill="none" extrusionOk="0">
                    <a:moveTo>
                      <a:pt x="542" y="2499"/>
                    </a:moveTo>
                    <a:lnTo>
                      <a:pt x="551" y="2499"/>
                    </a:lnTo>
                    <a:lnTo>
                      <a:pt x="551" y="2499"/>
                    </a:lnTo>
                    <a:lnTo>
                      <a:pt x="602" y="2490"/>
                    </a:lnTo>
                    <a:lnTo>
                      <a:pt x="661" y="2482"/>
                    </a:lnTo>
                    <a:lnTo>
                      <a:pt x="712" y="2473"/>
                    </a:lnTo>
                    <a:lnTo>
                      <a:pt x="754" y="2456"/>
                    </a:lnTo>
                    <a:lnTo>
                      <a:pt x="847" y="2405"/>
                    </a:lnTo>
                    <a:lnTo>
                      <a:pt x="924" y="2338"/>
                    </a:lnTo>
                    <a:lnTo>
                      <a:pt x="991" y="2262"/>
                    </a:lnTo>
                    <a:lnTo>
                      <a:pt x="1034" y="2168"/>
                    </a:lnTo>
                    <a:lnTo>
                      <a:pt x="1051" y="2118"/>
                    </a:lnTo>
                    <a:lnTo>
                      <a:pt x="1068" y="2067"/>
                    </a:lnTo>
                    <a:lnTo>
                      <a:pt x="1076" y="2016"/>
                    </a:lnTo>
                    <a:lnTo>
                      <a:pt x="1076" y="1965"/>
                    </a:lnTo>
                    <a:lnTo>
                      <a:pt x="1059" y="525"/>
                    </a:lnTo>
                    <a:lnTo>
                      <a:pt x="1059" y="525"/>
                    </a:lnTo>
                    <a:lnTo>
                      <a:pt x="1059" y="474"/>
                    </a:lnTo>
                    <a:lnTo>
                      <a:pt x="1051" y="424"/>
                    </a:lnTo>
                    <a:lnTo>
                      <a:pt x="1034" y="373"/>
                    </a:lnTo>
                    <a:lnTo>
                      <a:pt x="1017" y="322"/>
                    </a:lnTo>
                    <a:lnTo>
                      <a:pt x="966" y="237"/>
                    </a:lnTo>
                    <a:lnTo>
                      <a:pt x="907" y="153"/>
                    </a:lnTo>
                    <a:lnTo>
                      <a:pt x="830" y="93"/>
                    </a:lnTo>
                    <a:lnTo>
                      <a:pt x="737" y="43"/>
                    </a:lnTo>
                    <a:lnTo>
                      <a:pt x="686" y="26"/>
                    </a:lnTo>
                    <a:lnTo>
                      <a:pt x="636" y="17"/>
                    </a:lnTo>
                    <a:lnTo>
                      <a:pt x="585" y="9"/>
                    </a:lnTo>
                    <a:lnTo>
                      <a:pt x="534" y="0"/>
                    </a:lnTo>
                    <a:lnTo>
                      <a:pt x="534" y="0"/>
                    </a:lnTo>
                    <a:lnTo>
                      <a:pt x="526" y="0"/>
                    </a:lnTo>
                    <a:lnTo>
                      <a:pt x="526" y="0"/>
                    </a:lnTo>
                    <a:lnTo>
                      <a:pt x="475" y="9"/>
                    </a:lnTo>
                    <a:lnTo>
                      <a:pt x="424" y="17"/>
                    </a:lnTo>
                    <a:lnTo>
                      <a:pt x="373" y="26"/>
                    </a:lnTo>
                    <a:lnTo>
                      <a:pt x="322" y="51"/>
                    </a:lnTo>
                    <a:lnTo>
                      <a:pt x="229" y="93"/>
                    </a:lnTo>
                    <a:lnTo>
                      <a:pt x="153" y="161"/>
                    </a:lnTo>
                    <a:lnTo>
                      <a:pt x="94" y="237"/>
                    </a:lnTo>
                    <a:lnTo>
                      <a:pt x="43" y="330"/>
                    </a:lnTo>
                    <a:lnTo>
                      <a:pt x="26" y="381"/>
                    </a:lnTo>
                    <a:lnTo>
                      <a:pt x="9" y="432"/>
                    </a:lnTo>
                    <a:lnTo>
                      <a:pt x="9" y="483"/>
                    </a:lnTo>
                    <a:lnTo>
                      <a:pt x="0" y="534"/>
                    </a:lnTo>
                    <a:lnTo>
                      <a:pt x="17" y="1974"/>
                    </a:lnTo>
                    <a:lnTo>
                      <a:pt x="17" y="1974"/>
                    </a:lnTo>
                    <a:lnTo>
                      <a:pt x="17" y="2024"/>
                    </a:lnTo>
                    <a:lnTo>
                      <a:pt x="26" y="2075"/>
                    </a:lnTo>
                    <a:lnTo>
                      <a:pt x="43" y="2126"/>
                    </a:lnTo>
                    <a:lnTo>
                      <a:pt x="60" y="2177"/>
                    </a:lnTo>
                    <a:lnTo>
                      <a:pt x="111" y="2262"/>
                    </a:lnTo>
                    <a:lnTo>
                      <a:pt x="170" y="2346"/>
                    </a:lnTo>
                    <a:lnTo>
                      <a:pt x="254" y="2405"/>
                    </a:lnTo>
                    <a:lnTo>
                      <a:pt x="339" y="2456"/>
                    </a:lnTo>
                    <a:lnTo>
                      <a:pt x="390" y="2473"/>
                    </a:lnTo>
                    <a:lnTo>
                      <a:pt x="441" y="2482"/>
                    </a:lnTo>
                    <a:lnTo>
                      <a:pt x="492" y="2490"/>
                    </a:lnTo>
                    <a:lnTo>
                      <a:pt x="542" y="2499"/>
                    </a:lnTo>
                    <a:lnTo>
                      <a:pt x="542" y="249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32;p31"/>
              <p:cNvSpPr/>
              <p:nvPr/>
            </p:nvSpPr>
            <p:spPr>
              <a:xfrm>
                <a:off x="2408425" y="-482050"/>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33;p31"/>
              <p:cNvSpPr/>
              <p:nvPr/>
            </p:nvSpPr>
            <p:spPr>
              <a:xfrm>
                <a:off x="2527850" y="-378725"/>
                <a:ext cx="62275" cy="26925"/>
              </a:xfrm>
              <a:custGeom>
                <a:avLst/>
                <a:gdLst/>
                <a:ahLst/>
                <a:cxnLst/>
                <a:rect l="l" t="t" r="r" b="b"/>
                <a:pathLst>
                  <a:path w="2491" h="1077" extrusionOk="0">
                    <a:moveTo>
                      <a:pt x="1957" y="1"/>
                    </a:move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34;p31"/>
              <p:cNvSpPr/>
              <p:nvPr/>
            </p:nvSpPr>
            <p:spPr>
              <a:xfrm>
                <a:off x="2527850" y="-378725"/>
                <a:ext cx="62275" cy="26925"/>
              </a:xfrm>
              <a:custGeom>
                <a:avLst/>
                <a:gdLst/>
                <a:ahLst/>
                <a:cxnLst/>
                <a:rect l="l" t="t" r="r" b="b"/>
                <a:pathLst>
                  <a:path w="2491" h="1077" fill="none" extrusionOk="0">
                    <a:moveTo>
                      <a:pt x="1965" y="1"/>
                    </a:moveTo>
                    <a:lnTo>
                      <a:pt x="1965" y="1"/>
                    </a:lnTo>
                    <a:lnTo>
                      <a:pt x="1957" y="1"/>
                    </a:lnTo>
                    <a:lnTo>
                      <a:pt x="525" y="9"/>
                    </a:lnTo>
                    <a:lnTo>
                      <a:pt x="525" y="9"/>
                    </a:lnTo>
                    <a:lnTo>
                      <a:pt x="474" y="18"/>
                    </a:lnTo>
                    <a:lnTo>
                      <a:pt x="415" y="26"/>
                    </a:lnTo>
                    <a:lnTo>
                      <a:pt x="364" y="35"/>
                    </a:lnTo>
                    <a:lnTo>
                      <a:pt x="322" y="60"/>
                    </a:lnTo>
                    <a:lnTo>
                      <a:pt x="229" y="102"/>
                    </a:lnTo>
                    <a:lnTo>
                      <a:pt x="153" y="170"/>
                    </a:lnTo>
                    <a:lnTo>
                      <a:pt x="85" y="255"/>
                    </a:lnTo>
                    <a:lnTo>
                      <a:pt x="43" y="340"/>
                    </a:lnTo>
                    <a:lnTo>
                      <a:pt x="26" y="390"/>
                    </a:lnTo>
                    <a:lnTo>
                      <a:pt x="9" y="441"/>
                    </a:lnTo>
                    <a:lnTo>
                      <a:pt x="0" y="492"/>
                    </a:lnTo>
                    <a:lnTo>
                      <a:pt x="0" y="551"/>
                    </a:lnTo>
                    <a:lnTo>
                      <a:pt x="0" y="551"/>
                    </a:lnTo>
                    <a:lnTo>
                      <a:pt x="9" y="602"/>
                    </a:lnTo>
                    <a:lnTo>
                      <a:pt x="17" y="653"/>
                    </a:lnTo>
                    <a:lnTo>
                      <a:pt x="26" y="704"/>
                    </a:lnTo>
                    <a:lnTo>
                      <a:pt x="43" y="755"/>
                    </a:lnTo>
                    <a:lnTo>
                      <a:pt x="93" y="839"/>
                    </a:lnTo>
                    <a:lnTo>
                      <a:pt x="161" y="915"/>
                    </a:lnTo>
                    <a:lnTo>
                      <a:pt x="237" y="983"/>
                    </a:lnTo>
                    <a:lnTo>
                      <a:pt x="322" y="1034"/>
                    </a:lnTo>
                    <a:lnTo>
                      <a:pt x="373" y="1051"/>
                    </a:lnTo>
                    <a:lnTo>
                      <a:pt x="424" y="1059"/>
                    </a:lnTo>
                    <a:lnTo>
                      <a:pt x="474" y="1068"/>
                    </a:lnTo>
                    <a:lnTo>
                      <a:pt x="534" y="1076"/>
                    </a:lnTo>
                    <a:lnTo>
                      <a:pt x="534" y="1076"/>
                    </a:lnTo>
                    <a:lnTo>
                      <a:pt x="1965" y="1059"/>
                    </a:lnTo>
                    <a:lnTo>
                      <a:pt x="1965" y="1059"/>
                    </a:lnTo>
                    <a:lnTo>
                      <a:pt x="2024" y="1059"/>
                    </a:lnTo>
                    <a:lnTo>
                      <a:pt x="2075" y="1051"/>
                    </a:lnTo>
                    <a:lnTo>
                      <a:pt x="2126" y="1034"/>
                    </a:lnTo>
                    <a:lnTo>
                      <a:pt x="2177" y="1017"/>
                    </a:lnTo>
                    <a:lnTo>
                      <a:pt x="2261" y="966"/>
                    </a:lnTo>
                    <a:lnTo>
                      <a:pt x="2338" y="898"/>
                    </a:lnTo>
                    <a:lnTo>
                      <a:pt x="2405" y="822"/>
                    </a:lnTo>
                    <a:lnTo>
                      <a:pt x="2456" y="729"/>
                    </a:lnTo>
                    <a:lnTo>
                      <a:pt x="2473" y="678"/>
                    </a:lnTo>
                    <a:lnTo>
                      <a:pt x="2482" y="627"/>
                    </a:lnTo>
                    <a:lnTo>
                      <a:pt x="2490" y="577"/>
                    </a:lnTo>
                    <a:lnTo>
                      <a:pt x="2490" y="526"/>
                    </a:lnTo>
                    <a:lnTo>
                      <a:pt x="2490" y="526"/>
                    </a:lnTo>
                    <a:lnTo>
                      <a:pt x="2490" y="475"/>
                    </a:lnTo>
                    <a:lnTo>
                      <a:pt x="2482" y="416"/>
                    </a:lnTo>
                    <a:lnTo>
                      <a:pt x="2465" y="365"/>
                    </a:lnTo>
                    <a:lnTo>
                      <a:pt x="2448" y="323"/>
                    </a:lnTo>
                    <a:lnTo>
                      <a:pt x="2405" y="229"/>
                    </a:lnTo>
                    <a:lnTo>
                      <a:pt x="2338" y="153"/>
                    </a:lnTo>
                    <a:lnTo>
                      <a:pt x="2261" y="85"/>
                    </a:lnTo>
                    <a:lnTo>
                      <a:pt x="2168" y="43"/>
                    </a:lnTo>
                    <a:lnTo>
                      <a:pt x="2118" y="26"/>
                    </a:lnTo>
                    <a:lnTo>
                      <a:pt x="2067" y="9"/>
                    </a:lnTo>
                    <a:lnTo>
                      <a:pt x="2016" y="1"/>
                    </a:lnTo>
                    <a:lnTo>
                      <a:pt x="1965" y="1"/>
                    </a:lnTo>
                    <a:lnTo>
                      <a:pt x="1965"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35;p31"/>
              <p:cNvSpPr/>
              <p:nvPr/>
            </p:nvSpPr>
            <p:spPr>
              <a:xfrm>
                <a:off x="2488450" y="-496450"/>
                <a:ext cx="51700" cy="51900"/>
              </a:xfrm>
              <a:custGeom>
                <a:avLst/>
                <a:gdLst/>
                <a:ahLst/>
                <a:cxnLst/>
                <a:rect l="l" t="t" r="r" b="b"/>
                <a:pathLst>
                  <a:path w="2068" h="2076" extrusionOk="0">
                    <a:moveTo>
                      <a:pt x="1534" y="1"/>
                    </a:moveTo>
                    <a:lnTo>
                      <a:pt x="1432" y="9"/>
                    </a:lnTo>
                    <a:lnTo>
                      <a:pt x="1331" y="35"/>
                    </a:lnTo>
                    <a:lnTo>
                      <a:pt x="1288" y="60"/>
                    </a:lnTo>
                    <a:lnTo>
                      <a:pt x="1246" y="85"/>
                    </a:lnTo>
                    <a:lnTo>
                      <a:pt x="1204" y="119"/>
                    </a:lnTo>
                    <a:lnTo>
                      <a:pt x="1161" y="153"/>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204" y="1966"/>
                    </a:lnTo>
                    <a:lnTo>
                      <a:pt x="246" y="1991"/>
                    </a:lnTo>
                    <a:lnTo>
                      <a:pt x="289" y="2016"/>
                    </a:lnTo>
                    <a:lnTo>
                      <a:pt x="340" y="2042"/>
                    </a:lnTo>
                    <a:lnTo>
                      <a:pt x="433" y="2067"/>
                    </a:lnTo>
                    <a:lnTo>
                      <a:pt x="534" y="2076"/>
                    </a:lnTo>
                    <a:lnTo>
                      <a:pt x="636" y="2067"/>
                    </a:lnTo>
                    <a:lnTo>
                      <a:pt x="687" y="2059"/>
                    </a:lnTo>
                    <a:lnTo>
                      <a:pt x="738" y="2042"/>
                    </a:lnTo>
                    <a:lnTo>
                      <a:pt x="780" y="2016"/>
                    </a:lnTo>
                    <a:lnTo>
                      <a:pt x="831" y="1991"/>
                    </a:lnTo>
                    <a:lnTo>
                      <a:pt x="873" y="1957"/>
                    </a:lnTo>
                    <a:lnTo>
                      <a:pt x="907" y="1923"/>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864" y="111"/>
                    </a:lnTo>
                    <a:lnTo>
                      <a:pt x="1822" y="85"/>
                    </a:lnTo>
                    <a:lnTo>
                      <a:pt x="1779" y="52"/>
                    </a:lnTo>
                    <a:lnTo>
                      <a:pt x="1729" y="35"/>
                    </a:lnTo>
                    <a:lnTo>
                      <a:pt x="1635" y="9"/>
                    </a:lnTo>
                    <a:lnTo>
                      <a:pt x="1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36;p31"/>
              <p:cNvSpPr/>
              <p:nvPr/>
            </p:nvSpPr>
            <p:spPr>
              <a:xfrm>
                <a:off x="2488450" y="-496450"/>
                <a:ext cx="51700" cy="51900"/>
              </a:xfrm>
              <a:custGeom>
                <a:avLst/>
                <a:gdLst/>
                <a:ahLst/>
                <a:cxnLst/>
                <a:rect l="l" t="t" r="r" b="b"/>
                <a:pathLst>
                  <a:path w="2068" h="2076" fill="none" extrusionOk="0">
                    <a:moveTo>
                      <a:pt x="534" y="2076"/>
                    </a:moveTo>
                    <a:lnTo>
                      <a:pt x="534" y="2076"/>
                    </a:lnTo>
                    <a:lnTo>
                      <a:pt x="636" y="2067"/>
                    </a:lnTo>
                    <a:lnTo>
                      <a:pt x="687" y="2059"/>
                    </a:lnTo>
                    <a:lnTo>
                      <a:pt x="738" y="2042"/>
                    </a:lnTo>
                    <a:lnTo>
                      <a:pt x="780" y="2016"/>
                    </a:lnTo>
                    <a:lnTo>
                      <a:pt x="831" y="1991"/>
                    </a:lnTo>
                    <a:lnTo>
                      <a:pt x="873" y="1957"/>
                    </a:lnTo>
                    <a:lnTo>
                      <a:pt x="907" y="1923"/>
                    </a:lnTo>
                    <a:lnTo>
                      <a:pt x="1915" y="898"/>
                    </a:lnTo>
                    <a:lnTo>
                      <a:pt x="1915" y="898"/>
                    </a:lnTo>
                    <a:lnTo>
                      <a:pt x="1949" y="856"/>
                    </a:lnTo>
                    <a:lnTo>
                      <a:pt x="1983" y="814"/>
                    </a:lnTo>
                    <a:lnTo>
                      <a:pt x="2008" y="771"/>
                    </a:lnTo>
                    <a:lnTo>
                      <a:pt x="2034" y="721"/>
                    </a:lnTo>
                    <a:lnTo>
                      <a:pt x="2059" y="619"/>
                    </a:lnTo>
                    <a:lnTo>
                      <a:pt x="2067" y="526"/>
                    </a:lnTo>
                    <a:lnTo>
                      <a:pt x="2059" y="424"/>
                    </a:lnTo>
                    <a:lnTo>
                      <a:pt x="2025" y="323"/>
                    </a:lnTo>
                    <a:lnTo>
                      <a:pt x="2008" y="280"/>
                    </a:lnTo>
                    <a:lnTo>
                      <a:pt x="1974" y="229"/>
                    </a:lnTo>
                    <a:lnTo>
                      <a:pt x="1949" y="187"/>
                    </a:lnTo>
                    <a:lnTo>
                      <a:pt x="1906" y="145"/>
                    </a:lnTo>
                    <a:lnTo>
                      <a:pt x="1906" y="145"/>
                    </a:lnTo>
                    <a:lnTo>
                      <a:pt x="1864" y="111"/>
                    </a:lnTo>
                    <a:lnTo>
                      <a:pt x="1822" y="85"/>
                    </a:lnTo>
                    <a:lnTo>
                      <a:pt x="1779" y="52"/>
                    </a:lnTo>
                    <a:lnTo>
                      <a:pt x="1729" y="35"/>
                    </a:lnTo>
                    <a:lnTo>
                      <a:pt x="1635" y="9"/>
                    </a:lnTo>
                    <a:lnTo>
                      <a:pt x="1534" y="1"/>
                    </a:lnTo>
                    <a:lnTo>
                      <a:pt x="1432" y="9"/>
                    </a:lnTo>
                    <a:lnTo>
                      <a:pt x="1331" y="35"/>
                    </a:lnTo>
                    <a:lnTo>
                      <a:pt x="1288" y="60"/>
                    </a:lnTo>
                    <a:lnTo>
                      <a:pt x="1246" y="85"/>
                    </a:lnTo>
                    <a:lnTo>
                      <a:pt x="1204" y="119"/>
                    </a:lnTo>
                    <a:lnTo>
                      <a:pt x="1161" y="153"/>
                    </a:lnTo>
                    <a:lnTo>
                      <a:pt x="153" y="1178"/>
                    </a:lnTo>
                    <a:lnTo>
                      <a:pt x="153" y="1178"/>
                    </a:lnTo>
                    <a:lnTo>
                      <a:pt x="119" y="1220"/>
                    </a:lnTo>
                    <a:lnTo>
                      <a:pt x="86" y="1263"/>
                    </a:lnTo>
                    <a:lnTo>
                      <a:pt x="60" y="1305"/>
                    </a:lnTo>
                    <a:lnTo>
                      <a:pt x="43" y="1356"/>
                    </a:lnTo>
                    <a:lnTo>
                      <a:pt x="9" y="1449"/>
                    </a:lnTo>
                    <a:lnTo>
                      <a:pt x="1" y="1551"/>
                    </a:lnTo>
                    <a:lnTo>
                      <a:pt x="18" y="1652"/>
                    </a:lnTo>
                    <a:lnTo>
                      <a:pt x="43" y="1754"/>
                    </a:lnTo>
                    <a:lnTo>
                      <a:pt x="69" y="1796"/>
                    </a:lnTo>
                    <a:lnTo>
                      <a:pt x="94" y="1847"/>
                    </a:lnTo>
                    <a:lnTo>
                      <a:pt x="128" y="1889"/>
                    </a:lnTo>
                    <a:lnTo>
                      <a:pt x="162" y="1923"/>
                    </a:lnTo>
                    <a:lnTo>
                      <a:pt x="162" y="1923"/>
                    </a:lnTo>
                    <a:lnTo>
                      <a:pt x="204" y="1966"/>
                    </a:lnTo>
                    <a:lnTo>
                      <a:pt x="246" y="1991"/>
                    </a:lnTo>
                    <a:lnTo>
                      <a:pt x="289" y="2016"/>
                    </a:lnTo>
                    <a:lnTo>
                      <a:pt x="340" y="2042"/>
                    </a:lnTo>
                    <a:lnTo>
                      <a:pt x="433" y="2067"/>
                    </a:lnTo>
                    <a:lnTo>
                      <a:pt x="534" y="2076"/>
                    </a:lnTo>
                    <a:lnTo>
                      <a:pt x="534" y="20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37;p31"/>
              <p:cNvSpPr/>
              <p:nvPr/>
            </p:nvSpPr>
            <p:spPr>
              <a:xfrm>
                <a:off x="2501800" y="-44457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138;p31"/>
              <p:cNvSpPr/>
              <p:nvPr/>
            </p:nvSpPr>
            <p:spPr>
              <a:xfrm>
                <a:off x="2277150" y="-494325"/>
                <a:ext cx="52100" cy="51475"/>
              </a:xfrm>
              <a:custGeom>
                <a:avLst/>
                <a:gdLst/>
                <a:ahLst/>
                <a:cxnLst/>
                <a:rect l="l" t="t" r="r" b="b"/>
                <a:pathLst>
                  <a:path w="2084" h="2059" extrusionOk="0">
                    <a:moveTo>
                      <a:pt x="526" y="0"/>
                    </a:moveTo>
                    <a:lnTo>
                      <a:pt x="424" y="9"/>
                    </a:lnTo>
                    <a:lnTo>
                      <a:pt x="322" y="43"/>
                    </a:lnTo>
                    <a:lnTo>
                      <a:pt x="280" y="60"/>
                    </a:lnTo>
                    <a:lnTo>
                      <a:pt x="238" y="85"/>
                    </a:lnTo>
                    <a:lnTo>
                      <a:pt x="195" y="119"/>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lnTo>
                      <a:pt x="1220" y="1948"/>
                    </a:lnTo>
                    <a:lnTo>
                      <a:pt x="1262" y="1974"/>
                    </a:lnTo>
                    <a:lnTo>
                      <a:pt x="1313" y="1999"/>
                    </a:lnTo>
                    <a:lnTo>
                      <a:pt x="1356" y="2025"/>
                    </a:lnTo>
                    <a:lnTo>
                      <a:pt x="1449" y="2050"/>
                    </a:lnTo>
                    <a:lnTo>
                      <a:pt x="1550" y="2058"/>
                    </a:lnTo>
                    <a:lnTo>
                      <a:pt x="1652" y="2050"/>
                    </a:lnTo>
                    <a:lnTo>
                      <a:pt x="1703" y="2042"/>
                    </a:lnTo>
                    <a:lnTo>
                      <a:pt x="1754" y="2025"/>
                    </a:lnTo>
                    <a:lnTo>
                      <a:pt x="1804" y="1999"/>
                    </a:lnTo>
                    <a:lnTo>
                      <a:pt x="1847" y="1974"/>
                    </a:lnTo>
                    <a:lnTo>
                      <a:pt x="1889" y="1940"/>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64" y="111"/>
                    </a:lnTo>
                    <a:lnTo>
                      <a:pt x="813" y="85"/>
                    </a:lnTo>
                    <a:lnTo>
                      <a:pt x="771" y="60"/>
                    </a:lnTo>
                    <a:lnTo>
                      <a:pt x="720" y="34"/>
                    </a:lnTo>
                    <a:lnTo>
                      <a:pt x="627" y="9"/>
                    </a:lnTo>
                    <a:lnTo>
                      <a:pt x="5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139;p31"/>
              <p:cNvSpPr/>
              <p:nvPr/>
            </p:nvSpPr>
            <p:spPr>
              <a:xfrm>
                <a:off x="2277150" y="-494325"/>
                <a:ext cx="52100" cy="51475"/>
              </a:xfrm>
              <a:custGeom>
                <a:avLst/>
                <a:gdLst/>
                <a:ahLst/>
                <a:cxnLst/>
                <a:rect l="l" t="t" r="r" b="b"/>
                <a:pathLst>
                  <a:path w="2084" h="2059" fill="none" extrusionOk="0">
                    <a:moveTo>
                      <a:pt x="1178" y="1915"/>
                    </a:moveTo>
                    <a:lnTo>
                      <a:pt x="1178" y="1915"/>
                    </a:lnTo>
                    <a:lnTo>
                      <a:pt x="1220" y="1948"/>
                    </a:lnTo>
                    <a:lnTo>
                      <a:pt x="1262" y="1974"/>
                    </a:lnTo>
                    <a:lnTo>
                      <a:pt x="1313" y="1999"/>
                    </a:lnTo>
                    <a:lnTo>
                      <a:pt x="1356" y="2025"/>
                    </a:lnTo>
                    <a:lnTo>
                      <a:pt x="1449" y="2050"/>
                    </a:lnTo>
                    <a:lnTo>
                      <a:pt x="1550" y="2058"/>
                    </a:lnTo>
                    <a:lnTo>
                      <a:pt x="1550" y="2058"/>
                    </a:lnTo>
                    <a:lnTo>
                      <a:pt x="1652" y="2050"/>
                    </a:lnTo>
                    <a:lnTo>
                      <a:pt x="1703" y="2042"/>
                    </a:lnTo>
                    <a:lnTo>
                      <a:pt x="1754" y="2025"/>
                    </a:lnTo>
                    <a:lnTo>
                      <a:pt x="1804" y="1999"/>
                    </a:lnTo>
                    <a:lnTo>
                      <a:pt x="1847" y="1974"/>
                    </a:lnTo>
                    <a:lnTo>
                      <a:pt x="1889" y="1940"/>
                    </a:lnTo>
                    <a:lnTo>
                      <a:pt x="1931" y="1906"/>
                    </a:lnTo>
                    <a:lnTo>
                      <a:pt x="1931" y="1906"/>
                    </a:lnTo>
                    <a:lnTo>
                      <a:pt x="1965" y="1864"/>
                    </a:lnTo>
                    <a:lnTo>
                      <a:pt x="1999" y="1821"/>
                    </a:lnTo>
                    <a:lnTo>
                      <a:pt x="2025" y="1771"/>
                    </a:lnTo>
                    <a:lnTo>
                      <a:pt x="2042" y="1728"/>
                    </a:lnTo>
                    <a:lnTo>
                      <a:pt x="2075" y="1627"/>
                    </a:lnTo>
                    <a:lnTo>
                      <a:pt x="2084" y="1525"/>
                    </a:lnTo>
                    <a:lnTo>
                      <a:pt x="2075" y="1423"/>
                    </a:lnTo>
                    <a:lnTo>
                      <a:pt x="2042" y="1330"/>
                    </a:lnTo>
                    <a:lnTo>
                      <a:pt x="2016" y="1279"/>
                    </a:lnTo>
                    <a:lnTo>
                      <a:pt x="1991" y="1237"/>
                    </a:lnTo>
                    <a:lnTo>
                      <a:pt x="1957" y="1195"/>
                    </a:lnTo>
                    <a:lnTo>
                      <a:pt x="1923" y="1152"/>
                    </a:lnTo>
                    <a:lnTo>
                      <a:pt x="898" y="153"/>
                    </a:lnTo>
                    <a:lnTo>
                      <a:pt x="898" y="153"/>
                    </a:lnTo>
                    <a:lnTo>
                      <a:pt x="864" y="111"/>
                    </a:lnTo>
                    <a:lnTo>
                      <a:pt x="813" y="85"/>
                    </a:lnTo>
                    <a:lnTo>
                      <a:pt x="771" y="60"/>
                    </a:lnTo>
                    <a:lnTo>
                      <a:pt x="720" y="34"/>
                    </a:lnTo>
                    <a:lnTo>
                      <a:pt x="627" y="9"/>
                    </a:lnTo>
                    <a:lnTo>
                      <a:pt x="526" y="0"/>
                    </a:lnTo>
                    <a:lnTo>
                      <a:pt x="424" y="9"/>
                    </a:lnTo>
                    <a:lnTo>
                      <a:pt x="322" y="43"/>
                    </a:lnTo>
                    <a:lnTo>
                      <a:pt x="280" y="60"/>
                    </a:lnTo>
                    <a:lnTo>
                      <a:pt x="238" y="85"/>
                    </a:lnTo>
                    <a:lnTo>
                      <a:pt x="195" y="119"/>
                    </a:lnTo>
                    <a:lnTo>
                      <a:pt x="153" y="161"/>
                    </a:lnTo>
                    <a:lnTo>
                      <a:pt x="153" y="161"/>
                    </a:lnTo>
                    <a:lnTo>
                      <a:pt x="119" y="195"/>
                    </a:lnTo>
                    <a:lnTo>
                      <a:pt x="85" y="238"/>
                    </a:lnTo>
                    <a:lnTo>
                      <a:pt x="60" y="288"/>
                    </a:lnTo>
                    <a:lnTo>
                      <a:pt x="34" y="331"/>
                    </a:lnTo>
                    <a:lnTo>
                      <a:pt x="9" y="432"/>
                    </a:lnTo>
                    <a:lnTo>
                      <a:pt x="0" y="534"/>
                    </a:lnTo>
                    <a:lnTo>
                      <a:pt x="9" y="636"/>
                    </a:lnTo>
                    <a:lnTo>
                      <a:pt x="43" y="729"/>
                    </a:lnTo>
                    <a:lnTo>
                      <a:pt x="60" y="780"/>
                    </a:lnTo>
                    <a:lnTo>
                      <a:pt x="94" y="822"/>
                    </a:lnTo>
                    <a:lnTo>
                      <a:pt x="119" y="864"/>
                    </a:lnTo>
                    <a:lnTo>
                      <a:pt x="161" y="907"/>
                    </a:lnTo>
                    <a:lnTo>
                      <a:pt x="1178" y="1915"/>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140;p31"/>
              <p:cNvSpPr/>
              <p:nvPr/>
            </p:nvSpPr>
            <p:spPr>
              <a:xfrm>
                <a:off x="2306575" y="-446475"/>
                <a:ext cx="25" cy="25"/>
              </a:xfrm>
              <a:custGeom>
                <a:avLst/>
                <a:gdLst/>
                <a:ahLst/>
                <a:cxnLst/>
                <a:rect l="l" t="t" r="r" b="b"/>
                <a:pathLst>
                  <a:path w="1" h="1" fill="none" extrusionOk="0">
                    <a:moveTo>
                      <a:pt x="1" y="1"/>
                    </a:moveTo>
                    <a:lnTo>
                      <a:pt x="1"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141;p31"/>
              <p:cNvSpPr/>
              <p:nvPr/>
            </p:nvSpPr>
            <p:spPr>
              <a:xfrm>
                <a:off x="2445700" y="-532225"/>
                <a:ext cx="40025" cy="59725"/>
              </a:xfrm>
              <a:custGeom>
                <a:avLst/>
                <a:gdLst/>
                <a:ahLst/>
                <a:cxnLst/>
                <a:rect l="l" t="t" r="r" b="b"/>
                <a:pathLst>
                  <a:path w="1601" h="2389" extrusionOk="0">
                    <a:moveTo>
                      <a:pt x="1067" y="0"/>
                    </a:moveTo>
                    <a:lnTo>
                      <a:pt x="966" y="9"/>
                    </a:lnTo>
                    <a:lnTo>
                      <a:pt x="864" y="43"/>
                    </a:lnTo>
                    <a:lnTo>
                      <a:pt x="779" y="94"/>
                    </a:lnTo>
                    <a:lnTo>
                      <a:pt x="695" y="153"/>
                    </a:lnTo>
                    <a:lnTo>
                      <a:pt x="661" y="195"/>
                    </a:lnTo>
                    <a:lnTo>
                      <a:pt x="627" y="238"/>
                    </a:lnTo>
                    <a:lnTo>
                      <a:pt x="601" y="280"/>
                    </a:lnTo>
                    <a:lnTo>
                      <a:pt x="584" y="331"/>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432" y="2380"/>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20" y="26"/>
                    </a:lnTo>
                    <a:lnTo>
                      <a:pt x="1169" y="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142;p31"/>
              <p:cNvSpPr/>
              <p:nvPr/>
            </p:nvSpPr>
            <p:spPr>
              <a:xfrm>
                <a:off x="2445700" y="-532225"/>
                <a:ext cx="40025" cy="59725"/>
              </a:xfrm>
              <a:custGeom>
                <a:avLst/>
                <a:gdLst/>
                <a:ahLst/>
                <a:cxnLst/>
                <a:rect l="l" t="t" r="r" b="b"/>
                <a:pathLst>
                  <a:path w="1601" h="2389" fill="none" extrusionOk="0">
                    <a:moveTo>
                      <a:pt x="339" y="2346"/>
                    </a:moveTo>
                    <a:lnTo>
                      <a:pt x="339" y="2346"/>
                    </a:lnTo>
                    <a:lnTo>
                      <a:pt x="432" y="2380"/>
                    </a:lnTo>
                    <a:lnTo>
                      <a:pt x="534" y="2389"/>
                    </a:lnTo>
                    <a:lnTo>
                      <a:pt x="534" y="2389"/>
                    </a:lnTo>
                    <a:lnTo>
                      <a:pt x="610" y="2380"/>
                    </a:lnTo>
                    <a:lnTo>
                      <a:pt x="686" y="2363"/>
                    </a:lnTo>
                    <a:lnTo>
                      <a:pt x="762" y="2338"/>
                    </a:lnTo>
                    <a:lnTo>
                      <a:pt x="830" y="2304"/>
                    </a:lnTo>
                    <a:lnTo>
                      <a:pt x="889" y="2253"/>
                    </a:lnTo>
                    <a:lnTo>
                      <a:pt x="940" y="2194"/>
                    </a:lnTo>
                    <a:lnTo>
                      <a:pt x="991" y="2135"/>
                    </a:lnTo>
                    <a:lnTo>
                      <a:pt x="1025" y="2058"/>
                    </a:lnTo>
                    <a:lnTo>
                      <a:pt x="1558" y="729"/>
                    </a:lnTo>
                    <a:lnTo>
                      <a:pt x="1558" y="729"/>
                    </a:lnTo>
                    <a:lnTo>
                      <a:pt x="1584" y="678"/>
                    </a:lnTo>
                    <a:lnTo>
                      <a:pt x="1592" y="627"/>
                    </a:lnTo>
                    <a:lnTo>
                      <a:pt x="1601" y="576"/>
                    </a:lnTo>
                    <a:lnTo>
                      <a:pt x="1601" y="526"/>
                    </a:lnTo>
                    <a:lnTo>
                      <a:pt x="1592" y="424"/>
                    </a:lnTo>
                    <a:lnTo>
                      <a:pt x="1558" y="322"/>
                    </a:lnTo>
                    <a:lnTo>
                      <a:pt x="1508" y="238"/>
                    </a:lnTo>
                    <a:lnTo>
                      <a:pt x="1448" y="153"/>
                    </a:lnTo>
                    <a:lnTo>
                      <a:pt x="1406" y="119"/>
                    </a:lnTo>
                    <a:lnTo>
                      <a:pt x="1364" y="94"/>
                    </a:lnTo>
                    <a:lnTo>
                      <a:pt x="1321" y="60"/>
                    </a:lnTo>
                    <a:lnTo>
                      <a:pt x="1270" y="43"/>
                    </a:lnTo>
                    <a:lnTo>
                      <a:pt x="1270" y="43"/>
                    </a:lnTo>
                    <a:lnTo>
                      <a:pt x="1220" y="26"/>
                    </a:lnTo>
                    <a:lnTo>
                      <a:pt x="1169" y="9"/>
                    </a:lnTo>
                    <a:lnTo>
                      <a:pt x="1118" y="0"/>
                    </a:lnTo>
                    <a:lnTo>
                      <a:pt x="1067" y="0"/>
                    </a:lnTo>
                    <a:lnTo>
                      <a:pt x="966" y="9"/>
                    </a:lnTo>
                    <a:lnTo>
                      <a:pt x="864" y="43"/>
                    </a:lnTo>
                    <a:lnTo>
                      <a:pt x="779" y="94"/>
                    </a:lnTo>
                    <a:lnTo>
                      <a:pt x="695" y="153"/>
                    </a:lnTo>
                    <a:lnTo>
                      <a:pt x="661" y="195"/>
                    </a:lnTo>
                    <a:lnTo>
                      <a:pt x="627" y="238"/>
                    </a:lnTo>
                    <a:lnTo>
                      <a:pt x="601" y="280"/>
                    </a:lnTo>
                    <a:lnTo>
                      <a:pt x="584" y="331"/>
                    </a:lnTo>
                    <a:lnTo>
                      <a:pt x="42" y="1660"/>
                    </a:lnTo>
                    <a:lnTo>
                      <a:pt x="42" y="1660"/>
                    </a:lnTo>
                    <a:lnTo>
                      <a:pt x="25" y="1711"/>
                    </a:lnTo>
                    <a:lnTo>
                      <a:pt x="9" y="1762"/>
                    </a:lnTo>
                    <a:lnTo>
                      <a:pt x="9" y="1813"/>
                    </a:lnTo>
                    <a:lnTo>
                      <a:pt x="0" y="1864"/>
                    </a:lnTo>
                    <a:lnTo>
                      <a:pt x="17" y="1965"/>
                    </a:lnTo>
                    <a:lnTo>
                      <a:pt x="42" y="2067"/>
                    </a:lnTo>
                    <a:lnTo>
                      <a:pt x="93" y="2152"/>
                    </a:lnTo>
                    <a:lnTo>
                      <a:pt x="161" y="2236"/>
                    </a:lnTo>
                    <a:lnTo>
                      <a:pt x="195" y="2270"/>
                    </a:lnTo>
                    <a:lnTo>
                      <a:pt x="237" y="2304"/>
                    </a:lnTo>
                    <a:lnTo>
                      <a:pt x="288" y="2329"/>
                    </a:lnTo>
                    <a:lnTo>
                      <a:pt x="339" y="2346"/>
                    </a:lnTo>
                    <a:lnTo>
                      <a:pt x="339" y="234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143;p31"/>
              <p:cNvSpPr/>
              <p:nvPr/>
            </p:nvSpPr>
            <p:spPr>
              <a:xfrm>
                <a:off x="2454150" y="-473575"/>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144;p31"/>
              <p:cNvSpPr/>
              <p:nvPr/>
            </p:nvSpPr>
            <p:spPr>
              <a:xfrm>
                <a:off x="2518325" y="-327900"/>
                <a:ext cx="59725" cy="40050"/>
              </a:xfrm>
              <a:custGeom>
                <a:avLst/>
                <a:gdLst/>
                <a:ahLst/>
                <a:cxnLst/>
                <a:rect l="l" t="t" r="r" b="b"/>
                <a:pathLst>
                  <a:path w="2389" h="1602" extrusionOk="0">
                    <a:moveTo>
                      <a:pt x="517" y="0"/>
                    </a:moveTo>
                    <a:lnTo>
                      <a:pt x="415" y="9"/>
                    </a:lnTo>
                    <a:lnTo>
                      <a:pt x="322" y="43"/>
                    </a:lnTo>
                    <a:lnTo>
                      <a:pt x="229" y="94"/>
                    </a:lnTo>
                    <a:lnTo>
                      <a:pt x="152" y="153"/>
                    </a:lnTo>
                    <a:lnTo>
                      <a:pt x="119" y="195"/>
                    </a:lnTo>
                    <a:lnTo>
                      <a:pt x="85" y="238"/>
                    </a:lnTo>
                    <a:lnTo>
                      <a:pt x="59" y="280"/>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711" y="1576"/>
                    </a:lnTo>
                    <a:lnTo>
                      <a:pt x="1753" y="1584"/>
                    </a:lnTo>
                    <a:lnTo>
                      <a:pt x="1855" y="1601"/>
                    </a:lnTo>
                    <a:lnTo>
                      <a:pt x="1931" y="1593"/>
                    </a:lnTo>
                    <a:lnTo>
                      <a:pt x="2007" y="1576"/>
                    </a:lnTo>
                    <a:lnTo>
                      <a:pt x="2084" y="1550"/>
                    </a:lnTo>
                    <a:lnTo>
                      <a:pt x="2151" y="1508"/>
                    </a:lnTo>
                    <a:lnTo>
                      <a:pt x="2211" y="1466"/>
                    </a:lnTo>
                    <a:lnTo>
                      <a:pt x="2261" y="1406"/>
                    </a:lnTo>
                    <a:lnTo>
                      <a:pt x="2312" y="1339"/>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728" y="43"/>
                    </a:lnTo>
                    <a:lnTo>
                      <a:pt x="678" y="26"/>
                    </a:lnTo>
                    <a:lnTo>
                      <a:pt x="627" y="9"/>
                    </a:lnTo>
                    <a:lnTo>
                      <a:pt x="5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45;p31"/>
              <p:cNvSpPr/>
              <p:nvPr/>
            </p:nvSpPr>
            <p:spPr>
              <a:xfrm>
                <a:off x="2518325" y="-327900"/>
                <a:ext cx="59725" cy="40050"/>
              </a:xfrm>
              <a:custGeom>
                <a:avLst/>
                <a:gdLst/>
                <a:ahLst/>
                <a:cxnLst/>
                <a:rect l="l" t="t" r="r" b="b"/>
                <a:pathLst>
                  <a:path w="2389" h="1602" fill="none" extrusionOk="0">
                    <a:moveTo>
                      <a:pt x="2058" y="576"/>
                    </a:moveTo>
                    <a:lnTo>
                      <a:pt x="728" y="43"/>
                    </a:lnTo>
                    <a:lnTo>
                      <a:pt x="728" y="43"/>
                    </a:lnTo>
                    <a:lnTo>
                      <a:pt x="678" y="26"/>
                    </a:lnTo>
                    <a:lnTo>
                      <a:pt x="627" y="9"/>
                    </a:lnTo>
                    <a:lnTo>
                      <a:pt x="567" y="0"/>
                    </a:lnTo>
                    <a:lnTo>
                      <a:pt x="517" y="0"/>
                    </a:lnTo>
                    <a:lnTo>
                      <a:pt x="415" y="9"/>
                    </a:lnTo>
                    <a:lnTo>
                      <a:pt x="322" y="43"/>
                    </a:lnTo>
                    <a:lnTo>
                      <a:pt x="229" y="94"/>
                    </a:lnTo>
                    <a:lnTo>
                      <a:pt x="152" y="153"/>
                    </a:lnTo>
                    <a:lnTo>
                      <a:pt x="119" y="195"/>
                    </a:lnTo>
                    <a:lnTo>
                      <a:pt x="85" y="238"/>
                    </a:lnTo>
                    <a:lnTo>
                      <a:pt x="59" y="280"/>
                    </a:lnTo>
                    <a:lnTo>
                      <a:pt x="34" y="331"/>
                    </a:lnTo>
                    <a:lnTo>
                      <a:pt x="34" y="331"/>
                    </a:lnTo>
                    <a:lnTo>
                      <a:pt x="17" y="382"/>
                    </a:lnTo>
                    <a:lnTo>
                      <a:pt x="9" y="432"/>
                    </a:lnTo>
                    <a:lnTo>
                      <a:pt x="0" y="483"/>
                    </a:lnTo>
                    <a:lnTo>
                      <a:pt x="0" y="542"/>
                    </a:lnTo>
                    <a:lnTo>
                      <a:pt x="9" y="644"/>
                    </a:lnTo>
                    <a:lnTo>
                      <a:pt x="42" y="737"/>
                    </a:lnTo>
                    <a:lnTo>
                      <a:pt x="85" y="830"/>
                    </a:lnTo>
                    <a:lnTo>
                      <a:pt x="152" y="907"/>
                    </a:lnTo>
                    <a:lnTo>
                      <a:pt x="195" y="940"/>
                    </a:lnTo>
                    <a:lnTo>
                      <a:pt x="237" y="974"/>
                    </a:lnTo>
                    <a:lnTo>
                      <a:pt x="280" y="1000"/>
                    </a:lnTo>
                    <a:lnTo>
                      <a:pt x="330" y="1025"/>
                    </a:lnTo>
                    <a:lnTo>
                      <a:pt x="1660" y="1559"/>
                    </a:lnTo>
                    <a:lnTo>
                      <a:pt x="1660" y="1559"/>
                    </a:lnTo>
                    <a:lnTo>
                      <a:pt x="1711" y="1576"/>
                    </a:lnTo>
                    <a:lnTo>
                      <a:pt x="1753" y="1584"/>
                    </a:lnTo>
                    <a:lnTo>
                      <a:pt x="1855" y="1601"/>
                    </a:lnTo>
                    <a:lnTo>
                      <a:pt x="1855" y="1601"/>
                    </a:lnTo>
                    <a:lnTo>
                      <a:pt x="1931" y="1593"/>
                    </a:lnTo>
                    <a:lnTo>
                      <a:pt x="2007" y="1576"/>
                    </a:lnTo>
                    <a:lnTo>
                      <a:pt x="2084" y="1550"/>
                    </a:lnTo>
                    <a:lnTo>
                      <a:pt x="2151" y="1508"/>
                    </a:lnTo>
                    <a:lnTo>
                      <a:pt x="2211" y="1466"/>
                    </a:lnTo>
                    <a:lnTo>
                      <a:pt x="2261" y="1406"/>
                    </a:lnTo>
                    <a:lnTo>
                      <a:pt x="2312" y="1339"/>
                    </a:lnTo>
                    <a:lnTo>
                      <a:pt x="2346" y="1271"/>
                    </a:lnTo>
                    <a:lnTo>
                      <a:pt x="2346" y="1271"/>
                    </a:lnTo>
                    <a:lnTo>
                      <a:pt x="2363" y="1212"/>
                    </a:lnTo>
                    <a:lnTo>
                      <a:pt x="2380" y="1161"/>
                    </a:lnTo>
                    <a:lnTo>
                      <a:pt x="2388" y="1110"/>
                    </a:lnTo>
                    <a:lnTo>
                      <a:pt x="2388" y="1059"/>
                    </a:lnTo>
                    <a:lnTo>
                      <a:pt x="2371" y="957"/>
                    </a:lnTo>
                    <a:lnTo>
                      <a:pt x="2346" y="864"/>
                    </a:lnTo>
                    <a:lnTo>
                      <a:pt x="2295" y="771"/>
                    </a:lnTo>
                    <a:lnTo>
                      <a:pt x="2227" y="695"/>
                    </a:lnTo>
                    <a:lnTo>
                      <a:pt x="2194" y="661"/>
                    </a:lnTo>
                    <a:lnTo>
                      <a:pt x="2151" y="627"/>
                    </a:lnTo>
                    <a:lnTo>
                      <a:pt x="2100" y="602"/>
                    </a:lnTo>
                    <a:lnTo>
                      <a:pt x="2058" y="576"/>
                    </a:lnTo>
                    <a:lnTo>
                      <a:pt x="2058" y="57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146;p31"/>
              <p:cNvSpPr/>
              <p:nvPr/>
            </p:nvSpPr>
            <p:spPr>
              <a:xfrm>
                <a:off x="2241375" y="-439900"/>
                <a:ext cx="59725" cy="39825"/>
              </a:xfrm>
              <a:custGeom>
                <a:avLst/>
                <a:gdLst/>
                <a:ahLst/>
                <a:cxnLst/>
                <a:rect l="l" t="t" r="r" b="b"/>
                <a:pathLst>
                  <a:path w="2389" h="1593" extrusionOk="0">
                    <a:moveTo>
                      <a:pt x="525" y="0"/>
                    </a:moveTo>
                    <a:lnTo>
                      <a:pt x="424" y="9"/>
                    </a:lnTo>
                    <a:lnTo>
                      <a:pt x="330" y="42"/>
                    </a:lnTo>
                    <a:lnTo>
                      <a:pt x="237" y="85"/>
                    </a:lnTo>
                    <a:lnTo>
                      <a:pt x="161" y="153"/>
                    </a:lnTo>
                    <a:lnTo>
                      <a:pt x="127" y="195"/>
                    </a:lnTo>
                    <a:lnTo>
                      <a:pt x="93" y="237"/>
                    </a:lnTo>
                    <a:lnTo>
                      <a:pt x="68" y="28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1660" y="1558"/>
                    </a:lnTo>
                    <a:lnTo>
                      <a:pt x="1711" y="1575"/>
                    </a:lnTo>
                    <a:lnTo>
                      <a:pt x="1762" y="1584"/>
                    </a:lnTo>
                    <a:lnTo>
                      <a:pt x="1863" y="1592"/>
                    </a:lnTo>
                    <a:lnTo>
                      <a:pt x="1940" y="1592"/>
                    </a:lnTo>
                    <a:lnTo>
                      <a:pt x="2016" y="1575"/>
                    </a:lnTo>
                    <a:lnTo>
                      <a:pt x="2084" y="1542"/>
                    </a:lnTo>
                    <a:lnTo>
                      <a:pt x="2151" y="1508"/>
                    </a:lnTo>
                    <a:lnTo>
                      <a:pt x="2219" y="1457"/>
                    </a:lnTo>
                    <a:lnTo>
                      <a:pt x="2270" y="1406"/>
                    </a:lnTo>
                    <a:lnTo>
                      <a:pt x="2321" y="1338"/>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678" y="17"/>
                    </a:lnTo>
                    <a:lnTo>
                      <a:pt x="627" y="9"/>
                    </a:lnTo>
                    <a:lnTo>
                      <a:pt x="57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147;p31"/>
              <p:cNvSpPr/>
              <p:nvPr/>
            </p:nvSpPr>
            <p:spPr>
              <a:xfrm>
                <a:off x="2241375" y="-439900"/>
                <a:ext cx="59725" cy="39825"/>
              </a:xfrm>
              <a:custGeom>
                <a:avLst/>
                <a:gdLst/>
                <a:ahLst/>
                <a:cxnLst/>
                <a:rect l="l" t="t" r="r" b="b"/>
                <a:pathLst>
                  <a:path w="2389" h="1593" fill="none" extrusionOk="0">
                    <a:moveTo>
                      <a:pt x="339" y="1016"/>
                    </a:moveTo>
                    <a:lnTo>
                      <a:pt x="1660" y="1558"/>
                    </a:lnTo>
                    <a:lnTo>
                      <a:pt x="1660" y="1558"/>
                    </a:lnTo>
                    <a:lnTo>
                      <a:pt x="1711" y="1575"/>
                    </a:lnTo>
                    <a:lnTo>
                      <a:pt x="1762" y="1584"/>
                    </a:lnTo>
                    <a:lnTo>
                      <a:pt x="1863" y="1592"/>
                    </a:lnTo>
                    <a:lnTo>
                      <a:pt x="1863" y="1592"/>
                    </a:lnTo>
                    <a:lnTo>
                      <a:pt x="1940" y="1592"/>
                    </a:lnTo>
                    <a:lnTo>
                      <a:pt x="2016" y="1575"/>
                    </a:lnTo>
                    <a:lnTo>
                      <a:pt x="2084" y="1542"/>
                    </a:lnTo>
                    <a:lnTo>
                      <a:pt x="2151" y="1508"/>
                    </a:lnTo>
                    <a:lnTo>
                      <a:pt x="2219" y="1457"/>
                    </a:lnTo>
                    <a:lnTo>
                      <a:pt x="2270" y="1406"/>
                    </a:lnTo>
                    <a:lnTo>
                      <a:pt x="2321" y="1338"/>
                    </a:lnTo>
                    <a:lnTo>
                      <a:pt x="2355" y="1262"/>
                    </a:lnTo>
                    <a:lnTo>
                      <a:pt x="2355" y="1262"/>
                    </a:lnTo>
                    <a:lnTo>
                      <a:pt x="2372" y="1211"/>
                    </a:lnTo>
                    <a:lnTo>
                      <a:pt x="2380" y="1160"/>
                    </a:lnTo>
                    <a:lnTo>
                      <a:pt x="2388" y="1110"/>
                    </a:lnTo>
                    <a:lnTo>
                      <a:pt x="2388" y="1059"/>
                    </a:lnTo>
                    <a:lnTo>
                      <a:pt x="2380" y="957"/>
                    </a:lnTo>
                    <a:lnTo>
                      <a:pt x="2346" y="855"/>
                    </a:lnTo>
                    <a:lnTo>
                      <a:pt x="2304" y="771"/>
                    </a:lnTo>
                    <a:lnTo>
                      <a:pt x="2236" y="695"/>
                    </a:lnTo>
                    <a:lnTo>
                      <a:pt x="2202" y="652"/>
                    </a:lnTo>
                    <a:lnTo>
                      <a:pt x="2160" y="627"/>
                    </a:lnTo>
                    <a:lnTo>
                      <a:pt x="2109" y="601"/>
                    </a:lnTo>
                    <a:lnTo>
                      <a:pt x="2058" y="576"/>
                    </a:lnTo>
                    <a:lnTo>
                      <a:pt x="728" y="34"/>
                    </a:lnTo>
                    <a:lnTo>
                      <a:pt x="728" y="34"/>
                    </a:lnTo>
                    <a:lnTo>
                      <a:pt x="678" y="17"/>
                    </a:lnTo>
                    <a:lnTo>
                      <a:pt x="627" y="9"/>
                    </a:lnTo>
                    <a:lnTo>
                      <a:pt x="576" y="0"/>
                    </a:lnTo>
                    <a:lnTo>
                      <a:pt x="525" y="0"/>
                    </a:lnTo>
                    <a:lnTo>
                      <a:pt x="424" y="9"/>
                    </a:lnTo>
                    <a:lnTo>
                      <a:pt x="330" y="42"/>
                    </a:lnTo>
                    <a:lnTo>
                      <a:pt x="237" y="85"/>
                    </a:lnTo>
                    <a:lnTo>
                      <a:pt x="161" y="153"/>
                    </a:lnTo>
                    <a:lnTo>
                      <a:pt x="127" y="195"/>
                    </a:lnTo>
                    <a:lnTo>
                      <a:pt x="93" y="237"/>
                    </a:lnTo>
                    <a:lnTo>
                      <a:pt x="68" y="280"/>
                    </a:lnTo>
                    <a:lnTo>
                      <a:pt x="42" y="330"/>
                    </a:lnTo>
                    <a:lnTo>
                      <a:pt x="42" y="330"/>
                    </a:lnTo>
                    <a:lnTo>
                      <a:pt x="26" y="381"/>
                    </a:lnTo>
                    <a:lnTo>
                      <a:pt x="17" y="432"/>
                    </a:lnTo>
                    <a:lnTo>
                      <a:pt x="9" y="483"/>
                    </a:lnTo>
                    <a:lnTo>
                      <a:pt x="0" y="534"/>
                    </a:lnTo>
                    <a:lnTo>
                      <a:pt x="17" y="635"/>
                    </a:lnTo>
                    <a:lnTo>
                      <a:pt x="42" y="737"/>
                    </a:lnTo>
                    <a:lnTo>
                      <a:pt x="93" y="822"/>
                    </a:lnTo>
                    <a:lnTo>
                      <a:pt x="161" y="906"/>
                    </a:lnTo>
                    <a:lnTo>
                      <a:pt x="195" y="940"/>
                    </a:lnTo>
                    <a:lnTo>
                      <a:pt x="237" y="966"/>
                    </a:lnTo>
                    <a:lnTo>
                      <a:pt x="288" y="999"/>
                    </a:lnTo>
                    <a:lnTo>
                      <a:pt x="339" y="1016"/>
                    </a:lnTo>
                    <a:lnTo>
                      <a:pt x="339" y="101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148;p31"/>
              <p:cNvSpPr/>
              <p:nvPr/>
            </p:nvSpPr>
            <p:spPr>
              <a:xfrm>
                <a:off x="2249825" y="-41450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149;p31"/>
              <p:cNvSpPr/>
              <p:nvPr/>
            </p:nvSpPr>
            <p:spPr>
              <a:xfrm>
                <a:off x="2517475" y="-442450"/>
                <a:ext cx="59525" cy="40475"/>
              </a:xfrm>
              <a:custGeom>
                <a:avLst/>
                <a:gdLst/>
                <a:ahLst/>
                <a:cxnLst/>
                <a:rect l="l" t="t" r="r" b="b"/>
                <a:pathLst>
                  <a:path w="2381" h="1619" extrusionOk="0">
                    <a:moveTo>
                      <a:pt x="1796" y="0"/>
                    </a:moveTo>
                    <a:lnTo>
                      <a:pt x="1745" y="9"/>
                    </a:lnTo>
                    <a:lnTo>
                      <a:pt x="1694" y="26"/>
                    </a:lnTo>
                    <a:lnTo>
                      <a:pt x="1643" y="43"/>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76" y="1364"/>
                    </a:lnTo>
                    <a:lnTo>
                      <a:pt x="127" y="1432"/>
                    </a:lnTo>
                    <a:lnTo>
                      <a:pt x="178" y="1491"/>
                    </a:lnTo>
                    <a:lnTo>
                      <a:pt x="237" y="1533"/>
                    </a:lnTo>
                    <a:lnTo>
                      <a:pt x="305" y="1567"/>
                    </a:lnTo>
                    <a:lnTo>
                      <a:pt x="381" y="1601"/>
                    </a:lnTo>
                    <a:lnTo>
                      <a:pt x="449" y="1618"/>
                    </a:lnTo>
                    <a:lnTo>
                      <a:pt x="585" y="1618"/>
                    </a:lnTo>
                    <a:lnTo>
                      <a:pt x="635" y="1610"/>
                    </a:lnTo>
                    <a:lnTo>
                      <a:pt x="686" y="1593"/>
                    </a:lnTo>
                    <a:lnTo>
                      <a:pt x="737" y="1576"/>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12" y="271"/>
                    </a:lnTo>
                    <a:lnTo>
                      <a:pt x="2287" y="229"/>
                    </a:lnTo>
                    <a:lnTo>
                      <a:pt x="2253" y="187"/>
                    </a:lnTo>
                    <a:lnTo>
                      <a:pt x="2219" y="153"/>
                    </a:lnTo>
                    <a:lnTo>
                      <a:pt x="2134" y="85"/>
                    </a:lnTo>
                    <a:lnTo>
                      <a:pt x="2050" y="43"/>
                    </a:lnTo>
                    <a:lnTo>
                      <a:pt x="1948" y="9"/>
                    </a:lnTo>
                    <a:lnTo>
                      <a:pt x="1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50;p31"/>
              <p:cNvSpPr/>
              <p:nvPr/>
            </p:nvSpPr>
            <p:spPr>
              <a:xfrm>
                <a:off x="2517475" y="-442450"/>
                <a:ext cx="59525" cy="40475"/>
              </a:xfrm>
              <a:custGeom>
                <a:avLst/>
                <a:gdLst/>
                <a:ahLst/>
                <a:cxnLst/>
                <a:rect l="l" t="t" r="r" b="b"/>
                <a:pathLst>
                  <a:path w="2381" h="1619" fill="none" extrusionOk="0">
                    <a:moveTo>
                      <a:pt x="43" y="1296"/>
                    </a:moveTo>
                    <a:lnTo>
                      <a:pt x="43" y="1296"/>
                    </a:lnTo>
                    <a:lnTo>
                      <a:pt x="76" y="1364"/>
                    </a:lnTo>
                    <a:lnTo>
                      <a:pt x="127" y="1432"/>
                    </a:lnTo>
                    <a:lnTo>
                      <a:pt x="178" y="1491"/>
                    </a:lnTo>
                    <a:lnTo>
                      <a:pt x="237" y="1533"/>
                    </a:lnTo>
                    <a:lnTo>
                      <a:pt x="305" y="1567"/>
                    </a:lnTo>
                    <a:lnTo>
                      <a:pt x="381" y="1601"/>
                    </a:lnTo>
                    <a:lnTo>
                      <a:pt x="449" y="1618"/>
                    </a:lnTo>
                    <a:lnTo>
                      <a:pt x="534" y="1618"/>
                    </a:lnTo>
                    <a:lnTo>
                      <a:pt x="534" y="1618"/>
                    </a:lnTo>
                    <a:lnTo>
                      <a:pt x="585" y="1618"/>
                    </a:lnTo>
                    <a:lnTo>
                      <a:pt x="635" y="1610"/>
                    </a:lnTo>
                    <a:lnTo>
                      <a:pt x="686" y="1593"/>
                    </a:lnTo>
                    <a:lnTo>
                      <a:pt x="737" y="1576"/>
                    </a:lnTo>
                    <a:lnTo>
                      <a:pt x="2058" y="1017"/>
                    </a:lnTo>
                    <a:lnTo>
                      <a:pt x="2058" y="1017"/>
                    </a:lnTo>
                    <a:lnTo>
                      <a:pt x="2109" y="991"/>
                    </a:lnTo>
                    <a:lnTo>
                      <a:pt x="2151" y="966"/>
                    </a:lnTo>
                    <a:lnTo>
                      <a:pt x="2194" y="932"/>
                    </a:lnTo>
                    <a:lnTo>
                      <a:pt x="2228" y="898"/>
                    </a:lnTo>
                    <a:lnTo>
                      <a:pt x="2295" y="822"/>
                    </a:lnTo>
                    <a:lnTo>
                      <a:pt x="2338" y="729"/>
                    </a:lnTo>
                    <a:lnTo>
                      <a:pt x="2372" y="636"/>
                    </a:lnTo>
                    <a:lnTo>
                      <a:pt x="2380" y="534"/>
                    </a:lnTo>
                    <a:lnTo>
                      <a:pt x="2380" y="475"/>
                    </a:lnTo>
                    <a:lnTo>
                      <a:pt x="2372" y="424"/>
                    </a:lnTo>
                    <a:lnTo>
                      <a:pt x="2355" y="373"/>
                    </a:lnTo>
                    <a:lnTo>
                      <a:pt x="2338" y="322"/>
                    </a:lnTo>
                    <a:lnTo>
                      <a:pt x="2338" y="322"/>
                    </a:lnTo>
                    <a:lnTo>
                      <a:pt x="2312" y="271"/>
                    </a:lnTo>
                    <a:lnTo>
                      <a:pt x="2287" y="229"/>
                    </a:lnTo>
                    <a:lnTo>
                      <a:pt x="2253" y="187"/>
                    </a:lnTo>
                    <a:lnTo>
                      <a:pt x="2219" y="153"/>
                    </a:lnTo>
                    <a:lnTo>
                      <a:pt x="2134" y="85"/>
                    </a:lnTo>
                    <a:lnTo>
                      <a:pt x="2050" y="43"/>
                    </a:lnTo>
                    <a:lnTo>
                      <a:pt x="1948" y="9"/>
                    </a:lnTo>
                    <a:lnTo>
                      <a:pt x="1846" y="0"/>
                    </a:lnTo>
                    <a:lnTo>
                      <a:pt x="1796" y="0"/>
                    </a:lnTo>
                    <a:lnTo>
                      <a:pt x="1745" y="9"/>
                    </a:lnTo>
                    <a:lnTo>
                      <a:pt x="1694" y="26"/>
                    </a:lnTo>
                    <a:lnTo>
                      <a:pt x="1643" y="43"/>
                    </a:lnTo>
                    <a:lnTo>
                      <a:pt x="322" y="602"/>
                    </a:lnTo>
                    <a:lnTo>
                      <a:pt x="322" y="602"/>
                    </a:lnTo>
                    <a:lnTo>
                      <a:pt x="271" y="627"/>
                    </a:lnTo>
                    <a:lnTo>
                      <a:pt x="229" y="653"/>
                    </a:lnTo>
                    <a:lnTo>
                      <a:pt x="186" y="686"/>
                    </a:lnTo>
                    <a:lnTo>
                      <a:pt x="153" y="720"/>
                    </a:lnTo>
                    <a:lnTo>
                      <a:pt x="85" y="805"/>
                    </a:lnTo>
                    <a:lnTo>
                      <a:pt x="43" y="890"/>
                    </a:lnTo>
                    <a:lnTo>
                      <a:pt x="9" y="991"/>
                    </a:lnTo>
                    <a:lnTo>
                      <a:pt x="0" y="1093"/>
                    </a:lnTo>
                    <a:lnTo>
                      <a:pt x="0" y="1144"/>
                    </a:lnTo>
                    <a:lnTo>
                      <a:pt x="9" y="1195"/>
                    </a:lnTo>
                    <a:lnTo>
                      <a:pt x="26" y="1245"/>
                    </a:lnTo>
                    <a:lnTo>
                      <a:pt x="43" y="1296"/>
                    </a:lnTo>
                    <a:lnTo>
                      <a:pt x="43" y="12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151;p31"/>
              <p:cNvSpPr/>
              <p:nvPr/>
            </p:nvSpPr>
            <p:spPr>
              <a:xfrm>
                <a:off x="2518525" y="-410050"/>
                <a:ext cx="25" cy="25"/>
              </a:xfrm>
              <a:custGeom>
                <a:avLst/>
                <a:gdLst/>
                <a:ahLst/>
                <a:cxnLst/>
                <a:rect l="l" t="t" r="r" b="b"/>
                <a:pathLst>
                  <a:path w="1" h="1" fill="none" extrusionOk="0">
                    <a:moveTo>
                      <a:pt x="1" y="0"/>
                    </a:moveTo>
                    <a:lnTo>
                      <a:pt x="1"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52;p31"/>
              <p:cNvSpPr/>
              <p:nvPr/>
            </p:nvSpPr>
            <p:spPr>
              <a:xfrm>
                <a:off x="2331150" y="-531175"/>
                <a:ext cx="40675" cy="59525"/>
              </a:xfrm>
              <a:custGeom>
                <a:avLst/>
                <a:gdLst/>
                <a:ahLst/>
                <a:cxnLst/>
                <a:rect l="l" t="t" r="r" b="b"/>
                <a:pathLst>
                  <a:path w="1627" h="2381" extrusionOk="0">
                    <a:moveTo>
                      <a:pt x="483" y="1"/>
                    </a:moveTo>
                    <a:lnTo>
                      <a:pt x="432" y="9"/>
                    </a:lnTo>
                    <a:lnTo>
                      <a:pt x="381" y="26"/>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lnTo>
                      <a:pt x="644" y="2127"/>
                    </a:lnTo>
                    <a:lnTo>
                      <a:pt x="686" y="2194"/>
                    </a:lnTo>
                    <a:lnTo>
                      <a:pt x="745" y="2245"/>
                    </a:lnTo>
                    <a:lnTo>
                      <a:pt x="805" y="2296"/>
                    </a:lnTo>
                    <a:lnTo>
                      <a:pt x="872" y="2330"/>
                    </a:lnTo>
                    <a:lnTo>
                      <a:pt x="940" y="2355"/>
                    </a:lnTo>
                    <a:lnTo>
                      <a:pt x="1016" y="2372"/>
                    </a:lnTo>
                    <a:lnTo>
                      <a:pt x="1093" y="2381"/>
                    </a:lnTo>
                    <a:lnTo>
                      <a:pt x="1143" y="2381"/>
                    </a:lnTo>
                    <a:lnTo>
                      <a:pt x="1194" y="2372"/>
                    </a:lnTo>
                    <a:lnTo>
                      <a:pt x="1245" y="2355"/>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00" y="272"/>
                    </a:lnTo>
                    <a:lnTo>
                      <a:pt x="966" y="229"/>
                    </a:lnTo>
                    <a:lnTo>
                      <a:pt x="940" y="187"/>
                    </a:lnTo>
                    <a:lnTo>
                      <a:pt x="906" y="153"/>
                    </a:lnTo>
                    <a:lnTo>
                      <a:pt x="822" y="85"/>
                    </a:lnTo>
                    <a:lnTo>
                      <a:pt x="728" y="35"/>
                    </a:lnTo>
                    <a:lnTo>
                      <a:pt x="635" y="9"/>
                    </a:lnTo>
                    <a:lnTo>
                      <a:pt x="5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53;p31"/>
              <p:cNvSpPr/>
              <p:nvPr/>
            </p:nvSpPr>
            <p:spPr>
              <a:xfrm>
                <a:off x="2331150" y="-531175"/>
                <a:ext cx="40675" cy="59525"/>
              </a:xfrm>
              <a:custGeom>
                <a:avLst/>
                <a:gdLst/>
                <a:ahLst/>
                <a:cxnLst/>
                <a:rect l="l" t="t" r="r" b="b"/>
                <a:pathLst>
                  <a:path w="1627" h="2381" fill="none" extrusionOk="0">
                    <a:moveTo>
                      <a:pt x="601" y="2059"/>
                    </a:moveTo>
                    <a:lnTo>
                      <a:pt x="601" y="2059"/>
                    </a:lnTo>
                    <a:lnTo>
                      <a:pt x="644" y="2127"/>
                    </a:lnTo>
                    <a:lnTo>
                      <a:pt x="686" y="2194"/>
                    </a:lnTo>
                    <a:lnTo>
                      <a:pt x="745" y="2245"/>
                    </a:lnTo>
                    <a:lnTo>
                      <a:pt x="805" y="2296"/>
                    </a:lnTo>
                    <a:lnTo>
                      <a:pt x="872" y="2330"/>
                    </a:lnTo>
                    <a:lnTo>
                      <a:pt x="940" y="2355"/>
                    </a:lnTo>
                    <a:lnTo>
                      <a:pt x="1016" y="2372"/>
                    </a:lnTo>
                    <a:lnTo>
                      <a:pt x="1093" y="2381"/>
                    </a:lnTo>
                    <a:lnTo>
                      <a:pt x="1093" y="2381"/>
                    </a:lnTo>
                    <a:lnTo>
                      <a:pt x="1143" y="2381"/>
                    </a:lnTo>
                    <a:lnTo>
                      <a:pt x="1194" y="2372"/>
                    </a:lnTo>
                    <a:lnTo>
                      <a:pt x="1245" y="2355"/>
                    </a:lnTo>
                    <a:lnTo>
                      <a:pt x="1296" y="2338"/>
                    </a:lnTo>
                    <a:lnTo>
                      <a:pt x="1296" y="2338"/>
                    </a:lnTo>
                    <a:lnTo>
                      <a:pt x="1347" y="2313"/>
                    </a:lnTo>
                    <a:lnTo>
                      <a:pt x="1398" y="2287"/>
                    </a:lnTo>
                    <a:lnTo>
                      <a:pt x="1431" y="2254"/>
                    </a:lnTo>
                    <a:lnTo>
                      <a:pt x="1474" y="2220"/>
                    </a:lnTo>
                    <a:lnTo>
                      <a:pt x="1533" y="2135"/>
                    </a:lnTo>
                    <a:lnTo>
                      <a:pt x="1584" y="2050"/>
                    </a:lnTo>
                    <a:lnTo>
                      <a:pt x="1609" y="1949"/>
                    </a:lnTo>
                    <a:lnTo>
                      <a:pt x="1626" y="1847"/>
                    </a:lnTo>
                    <a:lnTo>
                      <a:pt x="1618" y="1796"/>
                    </a:lnTo>
                    <a:lnTo>
                      <a:pt x="1609" y="1745"/>
                    </a:lnTo>
                    <a:lnTo>
                      <a:pt x="1601" y="1695"/>
                    </a:lnTo>
                    <a:lnTo>
                      <a:pt x="1584" y="1644"/>
                    </a:lnTo>
                    <a:lnTo>
                      <a:pt x="1025" y="323"/>
                    </a:lnTo>
                    <a:lnTo>
                      <a:pt x="1025" y="323"/>
                    </a:lnTo>
                    <a:lnTo>
                      <a:pt x="1000" y="272"/>
                    </a:lnTo>
                    <a:lnTo>
                      <a:pt x="966" y="229"/>
                    </a:lnTo>
                    <a:lnTo>
                      <a:pt x="940" y="187"/>
                    </a:lnTo>
                    <a:lnTo>
                      <a:pt x="906" y="153"/>
                    </a:lnTo>
                    <a:lnTo>
                      <a:pt x="822" y="85"/>
                    </a:lnTo>
                    <a:lnTo>
                      <a:pt x="728" y="35"/>
                    </a:lnTo>
                    <a:lnTo>
                      <a:pt x="635" y="9"/>
                    </a:lnTo>
                    <a:lnTo>
                      <a:pt x="534" y="1"/>
                    </a:lnTo>
                    <a:lnTo>
                      <a:pt x="483" y="1"/>
                    </a:lnTo>
                    <a:lnTo>
                      <a:pt x="432" y="9"/>
                    </a:lnTo>
                    <a:lnTo>
                      <a:pt x="381" y="26"/>
                    </a:lnTo>
                    <a:lnTo>
                      <a:pt x="330" y="43"/>
                    </a:lnTo>
                    <a:lnTo>
                      <a:pt x="330" y="43"/>
                    </a:lnTo>
                    <a:lnTo>
                      <a:pt x="280" y="69"/>
                    </a:lnTo>
                    <a:lnTo>
                      <a:pt x="237" y="94"/>
                    </a:lnTo>
                    <a:lnTo>
                      <a:pt x="195" y="128"/>
                    </a:lnTo>
                    <a:lnTo>
                      <a:pt x="153" y="162"/>
                    </a:lnTo>
                    <a:lnTo>
                      <a:pt x="93" y="238"/>
                    </a:lnTo>
                    <a:lnTo>
                      <a:pt x="42" y="331"/>
                    </a:lnTo>
                    <a:lnTo>
                      <a:pt x="17" y="424"/>
                    </a:lnTo>
                    <a:lnTo>
                      <a:pt x="0" y="526"/>
                    </a:lnTo>
                    <a:lnTo>
                      <a:pt x="9" y="585"/>
                    </a:lnTo>
                    <a:lnTo>
                      <a:pt x="17" y="636"/>
                    </a:lnTo>
                    <a:lnTo>
                      <a:pt x="26" y="687"/>
                    </a:lnTo>
                    <a:lnTo>
                      <a:pt x="42" y="738"/>
                    </a:lnTo>
                    <a:lnTo>
                      <a:pt x="601" y="2059"/>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54;p31"/>
              <p:cNvSpPr/>
              <p:nvPr/>
            </p:nvSpPr>
            <p:spPr>
              <a:xfrm>
                <a:off x="2346175" y="-479725"/>
                <a:ext cx="25" cy="25"/>
              </a:xfrm>
              <a:custGeom>
                <a:avLst/>
                <a:gdLst/>
                <a:ahLst/>
                <a:cxnLst/>
                <a:rect l="l" t="t" r="r" b="b"/>
                <a:pathLst>
                  <a:path w="1" h="1" fill="none" extrusionOk="0">
                    <a:moveTo>
                      <a:pt x="0" y="1"/>
                    </a:moveTo>
                    <a:lnTo>
                      <a:pt x="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5;p31"/>
              <p:cNvSpPr/>
              <p:nvPr/>
            </p:nvSpPr>
            <p:spPr>
              <a:xfrm>
                <a:off x="2318650" y="-463200"/>
                <a:ext cx="190375" cy="129600"/>
              </a:xfrm>
              <a:custGeom>
                <a:avLst/>
                <a:gdLst/>
                <a:ahLst/>
                <a:cxnLst/>
                <a:rect l="l" t="t" r="r" b="b"/>
                <a:pathLst>
                  <a:path w="7615" h="5184" extrusionOk="0">
                    <a:moveTo>
                      <a:pt x="3456" y="0"/>
                    </a:move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227" y="3320"/>
                    </a:lnTo>
                    <a:lnTo>
                      <a:pt x="3380" y="3473"/>
                    </a:lnTo>
                    <a:lnTo>
                      <a:pt x="3600" y="3422"/>
                    </a:lnTo>
                    <a:lnTo>
                      <a:pt x="3812" y="3388"/>
                    </a:lnTo>
                    <a:lnTo>
                      <a:pt x="4032" y="3363"/>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632" y="4345"/>
                    </a:lnTo>
                    <a:lnTo>
                      <a:pt x="6725" y="4447"/>
                    </a:lnTo>
                    <a:lnTo>
                      <a:pt x="6818" y="4549"/>
                    </a:lnTo>
                    <a:lnTo>
                      <a:pt x="6903" y="4650"/>
                    </a:lnTo>
                    <a:lnTo>
                      <a:pt x="6979" y="4760"/>
                    </a:lnTo>
                    <a:lnTo>
                      <a:pt x="7055" y="4870"/>
                    </a:lnTo>
                    <a:lnTo>
                      <a:pt x="7132" y="4989"/>
                    </a:lnTo>
                    <a:lnTo>
                      <a:pt x="7199" y="5107"/>
                    </a:lnTo>
                    <a:lnTo>
                      <a:pt x="7428" y="5184"/>
                    </a:lnTo>
                    <a:lnTo>
                      <a:pt x="7470" y="5031"/>
                    </a:lnTo>
                    <a:lnTo>
                      <a:pt x="7504" y="4879"/>
                    </a:lnTo>
                    <a:lnTo>
                      <a:pt x="7538" y="4726"/>
                    </a:lnTo>
                    <a:lnTo>
                      <a:pt x="7572" y="4574"/>
                    </a:lnTo>
                    <a:lnTo>
                      <a:pt x="7589" y="4413"/>
                    </a:lnTo>
                    <a:lnTo>
                      <a:pt x="7606" y="4261"/>
                    </a:lnTo>
                    <a:lnTo>
                      <a:pt x="7614" y="410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6;p31"/>
              <p:cNvSpPr/>
              <p:nvPr/>
            </p:nvSpPr>
            <p:spPr>
              <a:xfrm>
                <a:off x="2318650" y="-463200"/>
                <a:ext cx="190375" cy="129600"/>
              </a:xfrm>
              <a:custGeom>
                <a:avLst/>
                <a:gdLst/>
                <a:ahLst/>
                <a:cxnLst/>
                <a:rect l="l" t="t" r="r" b="b"/>
                <a:pathLst>
                  <a:path w="7615" h="5184" fill="none" extrusionOk="0">
                    <a:moveTo>
                      <a:pt x="3642" y="0"/>
                    </a:moveTo>
                    <a:lnTo>
                      <a:pt x="3642" y="0"/>
                    </a:lnTo>
                    <a:lnTo>
                      <a:pt x="3608" y="0"/>
                    </a:lnTo>
                    <a:lnTo>
                      <a:pt x="3608" y="0"/>
                    </a:lnTo>
                    <a:lnTo>
                      <a:pt x="3456" y="0"/>
                    </a:lnTo>
                    <a:lnTo>
                      <a:pt x="3303" y="9"/>
                    </a:lnTo>
                    <a:lnTo>
                      <a:pt x="3160" y="26"/>
                    </a:lnTo>
                    <a:lnTo>
                      <a:pt x="3016" y="51"/>
                    </a:lnTo>
                    <a:lnTo>
                      <a:pt x="2872" y="77"/>
                    </a:lnTo>
                    <a:lnTo>
                      <a:pt x="2728" y="102"/>
                    </a:lnTo>
                    <a:lnTo>
                      <a:pt x="2584" y="144"/>
                    </a:lnTo>
                    <a:lnTo>
                      <a:pt x="2448" y="178"/>
                    </a:lnTo>
                    <a:lnTo>
                      <a:pt x="2313" y="229"/>
                    </a:lnTo>
                    <a:lnTo>
                      <a:pt x="2177" y="280"/>
                    </a:lnTo>
                    <a:lnTo>
                      <a:pt x="2050" y="331"/>
                    </a:lnTo>
                    <a:lnTo>
                      <a:pt x="1915" y="390"/>
                    </a:lnTo>
                    <a:lnTo>
                      <a:pt x="1787" y="458"/>
                    </a:lnTo>
                    <a:lnTo>
                      <a:pt x="1669" y="526"/>
                    </a:lnTo>
                    <a:lnTo>
                      <a:pt x="1423" y="678"/>
                    </a:lnTo>
                    <a:lnTo>
                      <a:pt x="1195" y="839"/>
                    </a:lnTo>
                    <a:lnTo>
                      <a:pt x="983" y="1025"/>
                    </a:lnTo>
                    <a:lnTo>
                      <a:pt x="780" y="1220"/>
                    </a:lnTo>
                    <a:lnTo>
                      <a:pt x="593" y="1432"/>
                    </a:lnTo>
                    <a:lnTo>
                      <a:pt x="424" y="1652"/>
                    </a:lnTo>
                    <a:lnTo>
                      <a:pt x="263" y="1881"/>
                    </a:lnTo>
                    <a:lnTo>
                      <a:pt x="127" y="2126"/>
                    </a:lnTo>
                    <a:lnTo>
                      <a:pt x="60" y="2253"/>
                    </a:lnTo>
                    <a:lnTo>
                      <a:pt x="0" y="2389"/>
                    </a:lnTo>
                    <a:lnTo>
                      <a:pt x="0" y="2389"/>
                    </a:lnTo>
                    <a:lnTo>
                      <a:pt x="161" y="2363"/>
                    </a:lnTo>
                    <a:lnTo>
                      <a:pt x="331" y="2346"/>
                    </a:lnTo>
                    <a:lnTo>
                      <a:pt x="492" y="2330"/>
                    </a:lnTo>
                    <a:lnTo>
                      <a:pt x="661" y="2330"/>
                    </a:lnTo>
                    <a:lnTo>
                      <a:pt x="661" y="2330"/>
                    </a:lnTo>
                    <a:lnTo>
                      <a:pt x="822" y="2330"/>
                    </a:lnTo>
                    <a:lnTo>
                      <a:pt x="983" y="2346"/>
                    </a:lnTo>
                    <a:lnTo>
                      <a:pt x="1152" y="2363"/>
                    </a:lnTo>
                    <a:lnTo>
                      <a:pt x="1313" y="2380"/>
                    </a:lnTo>
                    <a:lnTo>
                      <a:pt x="1466" y="2414"/>
                    </a:lnTo>
                    <a:lnTo>
                      <a:pt x="1627" y="2457"/>
                    </a:lnTo>
                    <a:lnTo>
                      <a:pt x="1779" y="2499"/>
                    </a:lnTo>
                    <a:lnTo>
                      <a:pt x="1940" y="2550"/>
                    </a:lnTo>
                    <a:lnTo>
                      <a:pt x="2084" y="2609"/>
                    </a:lnTo>
                    <a:lnTo>
                      <a:pt x="2236" y="2668"/>
                    </a:lnTo>
                    <a:lnTo>
                      <a:pt x="2380" y="2745"/>
                    </a:lnTo>
                    <a:lnTo>
                      <a:pt x="2524" y="2821"/>
                    </a:lnTo>
                    <a:lnTo>
                      <a:pt x="2668" y="2897"/>
                    </a:lnTo>
                    <a:lnTo>
                      <a:pt x="2804" y="2990"/>
                    </a:lnTo>
                    <a:lnTo>
                      <a:pt x="2939" y="3083"/>
                    </a:lnTo>
                    <a:lnTo>
                      <a:pt x="3066" y="3185"/>
                    </a:lnTo>
                    <a:lnTo>
                      <a:pt x="3066" y="3185"/>
                    </a:lnTo>
                    <a:lnTo>
                      <a:pt x="3227" y="3320"/>
                    </a:lnTo>
                    <a:lnTo>
                      <a:pt x="3380" y="3473"/>
                    </a:lnTo>
                    <a:lnTo>
                      <a:pt x="3380" y="3473"/>
                    </a:lnTo>
                    <a:lnTo>
                      <a:pt x="3600" y="3422"/>
                    </a:lnTo>
                    <a:lnTo>
                      <a:pt x="3812" y="3388"/>
                    </a:lnTo>
                    <a:lnTo>
                      <a:pt x="4032" y="3363"/>
                    </a:lnTo>
                    <a:lnTo>
                      <a:pt x="4252" y="3354"/>
                    </a:lnTo>
                    <a:lnTo>
                      <a:pt x="4252" y="3354"/>
                    </a:lnTo>
                    <a:lnTo>
                      <a:pt x="4413" y="3363"/>
                    </a:lnTo>
                    <a:lnTo>
                      <a:pt x="4565" y="3371"/>
                    </a:lnTo>
                    <a:lnTo>
                      <a:pt x="4726" y="3388"/>
                    </a:lnTo>
                    <a:lnTo>
                      <a:pt x="4879" y="3414"/>
                    </a:lnTo>
                    <a:lnTo>
                      <a:pt x="5031" y="3447"/>
                    </a:lnTo>
                    <a:lnTo>
                      <a:pt x="5184" y="3490"/>
                    </a:lnTo>
                    <a:lnTo>
                      <a:pt x="5328" y="3532"/>
                    </a:lnTo>
                    <a:lnTo>
                      <a:pt x="5480" y="3583"/>
                    </a:lnTo>
                    <a:lnTo>
                      <a:pt x="5624" y="3651"/>
                    </a:lnTo>
                    <a:lnTo>
                      <a:pt x="5760" y="3710"/>
                    </a:lnTo>
                    <a:lnTo>
                      <a:pt x="5895" y="3786"/>
                    </a:lnTo>
                    <a:lnTo>
                      <a:pt x="6031" y="3862"/>
                    </a:lnTo>
                    <a:lnTo>
                      <a:pt x="6166" y="3956"/>
                    </a:lnTo>
                    <a:lnTo>
                      <a:pt x="6293" y="4049"/>
                    </a:lnTo>
                    <a:lnTo>
                      <a:pt x="6412" y="4142"/>
                    </a:lnTo>
                    <a:lnTo>
                      <a:pt x="6530" y="4252"/>
                    </a:lnTo>
                    <a:lnTo>
                      <a:pt x="6530" y="4252"/>
                    </a:lnTo>
                    <a:lnTo>
                      <a:pt x="6632" y="4345"/>
                    </a:lnTo>
                    <a:lnTo>
                      <a:pt x="6725" y="4447"/>
                    </a:lnTo>
                    <a:lnTo>
                      <a:pt x="6818" y="4549"/>
                    </a:lnTo>
                    <a:lnTo>
                      <a:pt x="6903" y="4650"/>
                    </a:lnTo>
                    <a:lnTo>
                      <a:pt x="6979" y="4760"/>
                    </a:lnTo>
                    <a:lnTo>
                      <a:pt x="7055" y="4870"/>
                    </a:lnTo>
                    <a:lnTo>
                      <a:pt x="7132" y="4989"/>
                    </a:lnTo>
                    <a:lnTo>
                      <a:pt x="7199" y="5107"/>
                    </a:lnTo>
                    <a:lnTo>
                      <a:pt x="7199" y="5107"/>
                    </a:lnTo>
                    <a:lnTo>
                      <a:pt x="7428" y="5184"/>
                    </a:lnTo>
                    <a:lnTo>
                      <a:pt x="7428" y="5184"/>
                    </a:lnTo>
                    <a:lnTo>
                      <a:pt x="7470" y="5031"/>
                    </a:lnTo>
                    <a:lnTo>
                      <a:pt x="7504" y="4879"/>
                    </a:lnTo>
                    <a:lnTo>
                      <a:pt x="7538" y="4726"/>
                    </a:lnTo>
                    <a:lnTo>
                      <a:pt x="7572" y="4574"/>
                    </a:lnTo>
                    <a:lnTo>
                      <a:pt x="7589" y="4413"/>
                    </a:lnTo>
                    <a:lnTo>
                      <a:pt x="7606" y="4261"/>
                    </a:lnTo>
                    <a:lnTo>
                      <a:pt x="7614" y="4100"/>
                    </a:lnTo>
                    <a:lnTo>
                      <a:pt x="7614" y="3930"/>
                    </a:lnTo>
                    <a:lnTo>
                      <a:pt x="7614" y="3930"/>
                    </a:lnTo>
                    <a:lnTo>
                      <a:pt x="7606" y="3727"/>
                    </a:lnTo>
                    <a:lnTo>
                      <a:pt x="7589" y="3532"/>
                    </a:lnTo>
                    <a:lnTo>
                      <a:pt x="7564" y="3337"/>
                    </a:lnTo>
                    <a:lnTo>
                      <a:pt x="7530" y="3143"/>
                    </a:lnTo>
                    <a:lnTo>
                      <a:pt x="7479" y="2948"/>
                    </a:lnTo>
                    <a:lnTo>
                      <a:pt x="7428" y="2761"/>
                    </a:lnTo>
                    <a:lnTo>
                      <a:pt x="7360" y="2575"/>
                    </a:lnTo>
                    <a:lnTo>
                      <a:pt x="7293" y="2397"/>
                    </a:lnTo>
                    <a:lnTo>
                      <a:pt x="7208" y="2228"/>
                    </a:lnTo>
                    <a:lnTo>
                      <a:pt x="7123" y="2059"/>
                    </a:lnTo>
                    <a:lnTo>
                      <a:pt x="7030" y="1889"/>
                    </a:lnTo>
                    <a:lnTo>
                      <a:pt x="6920" y="1728"/>
                    </a:lnTo>
                    <a:lnTo>
                      <a:pt x="6810" y="1576"/>
                    </a:lnTo>
                    <a:lnTo>
                      <a:pt x="6691" y="1432"/>
                    </a:lnTo>
                    <a:lnTo>
                      <a:pt x="6564" y="1288"/>
                    </a:lnTo>
                    <a:lnTo>
                      <a:pt x="6437" y="1152"/>
                    </a:lnTo>
                    <a:lnTo>
                      <a:pt x="6302" y="1017"/>
                    </a:lnTo>
                    <a:lnTo>
                      <a:pt x="6158" y="898"/>
                    </a:lnTo>
                    <a:lnTo>
                      <a:pt x="6005" y="780"/>
                    </a:lnTo>
                    <a:lnTo>
                      <a:pt x="5853" y="670"/>
                    </a:lnTo>
                    <a:lnTo>
                      <a:pt x="5692" y="568"/>
                    </a:lnTo>
                    <a:lnTo>
                      <a:pt x="5522" y="475"/>
                    </a:lnTo>
                    <a:lnTo>
                      <a:pt x="5353" y="390"/>
                    </a:lnTo>
                    <a:lnTo>
                      <a:pt x="5175" y="305"/>
                    </a:lnTo>
                    <a:lnTo>
                      <a:pt x="4997" y="238"/>
                    </a:lnTo>
                    <a:lnTo>
                      <a:pt x="4811" y="178"/>
                    </a:lnTo>
                    <a:lnTo>
                      <a:pt x="4625" y="119"/>
                    </a:lnTo>
                    <a:lnTo>
                      <a:pt x="4438" y="77"/>
                    </a:lnTo>
                    <a:lnTo>
                      <a:pt x="4244" y="43"/>
                    </a:lnTo>
                    <a:lnTo>
                      <a:pt x="4049" y="17"/>
                    </a:lnTo>
                    <a:lnTo>
                      <a:pt x="3846" y="0"/>
                    </a:lnTo>
                    <a:lnTo>
                      <a:pt x="3642" y="0"/>
                    </a:lnTo>
                    <a:lnTo>
                      <a:pt x="3642"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7;p31"/>
              <p:cNvSpPr/>
              <p:nvPr/>
            </p:nvSpPr>
            <p:spPr>
              <a:xfrm>
                <a:off x="2409700" y="-46320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8;p31"/>
              <p:cNvSpPr/>
              <p:nvPr/>
            </p:nvSpPr>
            <p:spPr>
              <a:xfrm>
                <a:off x="2138250" y="-378500"/>
                <a:ext cx="393650" cy="246700"/>
              </a:xfrm>
              <a:custGeom>
                <a:avLst/>
                <a:gdLst/>
                <a:ahLst/>
                <a:cxnLst/>
                <a:rect l="l" t="t" r="r" b="b"/>
                <a:pathLst>
                  <a:path w="15746" h="9868" extrusionOk="0">
                    <a:moveTo>
                      <a:pt x="7758" y="0"/>
                    </a:moveTo>
                    <a:lnTo>
                      <a:pt x="7640" y="9"/>
                    </a:lnTo>
                    <a:lnTo>
                      <a:pt x="7411" y="43"/>
                    </a:lnTo>
                    <a:lnTo>
                      <a:pt x="7183" y="93"/>
                    </a:lnTo>
                    <a:lnTo>
                      <a:pt x="6954" y="161"/>
                    </a:lnTo>
                    <a:lnTo>
                      <a:pt x="6742" y="246"/>
                    </a:lnTo>
                    <a:lnTo>
                      <a:pt x="6530" y="356"/>
                    </a:lnTo>
                    <a:lnTo>
                      <a:pt x="6327" y="474"/>
                    </a:lnTo>
                    <a:lnTo>
                      <a:pt x="6234" y="542"/>
                    </a:lnTo>
                    <a:lnTo>
                      <a:pt x="6141" y="618"/>
                    </a:lnTo>
                    <a:lnTo>
                      <a:pt x="6048" y="695"/>
                    </a:lnTo>
                    <a:lnTo>
                      <a:pt x="5954" y="779"/>
                    </a:lnTo>
                    <a:lnTo>
                      <a:pt x="5861" y="873"/>
                    </a:lnTo>
                    <a:lnTo>
                      <a:pt x="5785" y="966"/>
                    </a:lnTo>
                    <a:lnTo>
                      <a:pt x="5700" y="1059"/>
                    </a:lnTo>
                    <a:lnTo>
                      <a:pt x="5633" y="1161"/>
                    </a:lnTo>
                    <a:lnTo>
                      <a:pt x="5556" y="1271"/>
                    </a:lnTo>
                    <a:lnTo>
                      <a:pt x="5497" y="1372"/>
                    </a:lnTo>
                    <a:lnTo>
                      <a:pt x="5353" y="1296"/>
                    </a:lnTo>
                    <a:lnTo>
                      <a:pt x="5218" y="1228"/>
                    </a:lnTo>
                    <a:lnTo>
                      <a:pt x="5065" y="1169"/>
                    </a:lnTo>
                    <a:lnTo>
                      <a:pt x="4913" y="1118"/>
                    </a:lnTo>
                    <a:lnTo>
                      <a:pt x="4760" y="1076"/>
                    </a:lnTo>
                    <a:lnTo>
                      <a:pt x="4608" y="1050"/>
                    </a:lnTo>
                    <a:lnTo>
                      <a:pt x="4447" y="1033"/>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618" y="1745"/>
                    </a:lnTo>
                    <a:lnTo>
                      <a:pt x="2516" y="1855"/>
                    </a:lnTo>
                    <a:lnTo>
                      <a:pt x="2423" y="1974"/>
                    </a:lnTo>
                    <a:lnTo>
                      <a:pt x="2338" y="2101"/>
                    </a:lnTo>
                    <a:lnTo>
                      <a:pt x="2262" y="2228"/>
                    </a:lnTo>
                    <a:lnTo>
                      <a:pt x="2194" y="2363"/>
                    </a:lnTo>
                    <a:lnTo>
                      <a:pt x="2135" y="2499"/>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924" y="6767"/>
                    </a:lnTo>
                    <a:lnTo>
                      <a:pt x="1068" y="6869"/>
                    </a:lnTo>
                    <a:lnTo>
                      <a:pt x="1229" y="6962"/>
                    </a:lnTo>
                    <a:lnTo>
                      <a:pt x="1390" y="7038"/>
                    </a:lnTo>
                    <a:lnTo>
                      <a:pt x="1559" y="7106"/>
                    </a:lnTo>
                    <a:lnTo>
                      <a:pt x="1728" y="7157"/>
                    </a:lnTo>
                    <a:lnTo>
                      <a:pt x="1906" y="7191"/>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447" y="8851"/>
                    </a:lnTo>
                    <a:lnTo>
                      <a:pt x="4608" y="8834"/>
                    </a:lnTo>
                    <a:lnTo>
                      <a:pt x="4769" y="8808"/>
                    </a:lnTo>
                    <a:lnTo>
                      <a:pt x="4921" y="8766"/>
                    </a:lnTo>
                    <a:lnTo>
                      <a:pt x="5074" y="8715"/>
                    </a:lnTo>
                    <a:lnTo>
                      <a:pt x="5218" y="8656"/>
                    </a:lnTo>
                    <a:lnTo>
                      <a:pt x="5362" y="8588"/>
                    </a:lnTo>
                    <a:lnTo>
                      <a:pt x="5506" y="8503"/>
                    </a:lnTo>
                    <a:lnTo>
                      <a:pt x="5565" y="8614"/>
                    </a:lnTo>
                    <a:lnTo>
                      <a:pt x="5641" y="8715"/>
                    </a:lnTo>
                    <a:lnTo>
                      <a:pt x="5709" y="8808"/>
                    </a:lnTo>
                    <a:lnTo>
                      <a:pt x="5794" y="8910"/>
                    </a:lnTo>
                    <a:lnTo>
                      <a:pt x="5878" y="9003"/>
                    </a:lnTo>
                    <a:lnTo>
                      <a:pt x="5963" y="9088"/>
                    </a:lnTo>
                    <a:lnTo>
                      <a:pt x="6056" y="9173"/>
                    </a:lnTo>
                    <a:lnTo>
                      <a:pt x="6149" y="9257"/>
                    </a:lnTo>
                    <a:lnTo>
                      <a:pt x="6336" y="9393"/>
                    </a:lnTo>
                    <a:lnTo>
                      <a:pt x="6539" y="9511"/>
                    </a:lnTo>
                    <a:lnTo>
                      <a:pt x="6742" y="9621"/>
                    </a:lnTo>
                    <a:lnTo>
                      <a:pt x="6962" y="9706"/>
                    </a:lnTo>
                    <a:lnTo>
                      <a:pt x="7183" y="9774"/>
                    </a:lnTo>
                    <a:lnTo>
                      <a:pt x="7411" y="9825"/>
                    </a:lnTo>
                    <a:lnTo>
                      <a:pt x="7640" y="9850"/>
                    </a:lnTo>
                    <a:lnTo>
                      <a:pt x="7877" y="9867"/>
                    </a:lnTo>
                    <a:lnTo>
                      <a:pt x="8114" y="9850"/>
                    </a:lnTo>
                    <a:lnTo>
                      <a:pt x="8343" y="9825"/>
                    </a:lnTo>
                    <a:lnTo>
                      <a:pt x="8572" y="9774"/>
                    </a:lnTo>
                    <a:lnTo>
                      <a:pt x="8792" y="9706"/>
                    </a:lnTo>
                    <a:lnTo>
                      <a:pt x="9012" y="9621"/>
                    </a:lnTo>
                    <a:lnTo>
                      <a:pt x="9215" y="9511"/>
                    </a:lnTo>
                    <a:lnTo>
                      <a:pt x="9418" y="9393"/>
                    </a:lnTo>
                    <a:lnTo>
                      <a:pt x="9605" y="9257"/>
                    </a:lnTo>
                    <a:lnTo>
                      <a:pt x="9698" y="9173"/>
                    </a:lnTo>
                    <a:lnTo>
                      <a:pt x="9791" y="9088"/>
                    </a:lnTo>
                    <a:lnTo>
                      <a:pt x="9876" y="9003"/>
                    </a:lnTo>
                    <a:lnTo>
                      <a:pt x="9961" y="8910"/>
                    </a:lnTo>
                    <a:lnTo>
                      <a:pt x="10037" y="8808"/>
                    </a:lnTo>
                    <a:lnTo>
                      <a:pt x="10113" y="8715"/>
                    </a:lnTo>
                    <a:lnTo>
                      <a:pt x="10181" y="8614"/>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830" y="3092"/>
                    </a:lnTo>
                    <a:lnTo>
                      <a:pt x="14678" y="2990"/>
                    </a:lnTo>
                    <a:lnTo>
                      <a:pt x="14525" y="2897"/>
                    </a:lnTo>
                    <a:lnTo>
                      <a:pt x="14356" y="2821"/>
                    </a:lnTo>
                    <a:lnTo>
                      <a:pt x="14195" y="2761"/>
                    </a:lnTo>
                    <a:lnTo>
                      <a:pt x="14017" y="2710"/>
                    </a:lnTo>
                    <a:lnTo>
                      <a:pt x="13839" y="2668"/>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198" y="1271"/>
                    </a:lnTo>
                    <a:lnTo>
                      <a:pt x="10121" y="1161"/>
                    </a:lnTo>
                    <a:lnTo>
                      <a:pt x="10054" y="1059"/>
                    </a:lnTo>
                    <a:lnTo>
                      <a:pt x="9969" y="966"/>
                    </a:lnTo>
                    <a:lnTo>
                      <a:pt x="9884" y="873"/>
                    </a:lnTo>
                    <a:lnTo>
                      <a:pt x="9800" y="779"/>
                    </a:lnTo>
                    <a:lnTo>
                      <a:pt x="9706" y="695"/>
                    </a:lnTo>
                    <a:lnTo>
                      <a:pt x="9613" y="618"/>
                    </a:lnTo>
                    <a:lnTo>
                      <a:pt x="9520" y="542"/>
                    </a:lnTo>
                    <a:lnTo>
                      <a:pt x="9427" y="474"/>
                    </a:lnTo>
                    <a:lnTo>
                      <a:pt x="9224" y="356"/>
                    </a:lnTo>
                    <a:lnTo>
                      <a:pt x="9012" y="246"/>
                    </a:lnTo>
                    <a:lnTo>
                      <a:pt x="8800" y="161"/>
                    </a:lnTo>
                    <a:lnTo>
                      <a:pt x="8572" y="93"/>
                    </a:lnTo>
                    <a:lnTo>
                      <a:pt x="8343" y="43"/>
                    </a:lnTo>
                    <a:lnTo>
                      <a:pt x="8114" y="9"/>
                    </a:lnTo>
                    <a:lnTo>
                      <a:pt x="79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59;p31"/>
              <p:cNvSpPr/>
              <p:nvPr/>
            </p:nvSpPr>
            <p:spPr>
              <a:xfrm>
                <a:off x="2138250" y="-378500"/>
                <a:ext cx="393650" cy="246700"/>
              </a:xfrm>
              <a:custGeom>
                <a:avLst/>
                <a:gdLst/>
                <a:ahLst/>
                <a:cxnLst/>
                <a:rect l="l" t="t" r="r" b="b"/>
                <a:pathLst>
                  <a:path w="15746" h="9868" fill="none" extrusionOk="0">
                    <a:moveTo>
                      <a:pt x="14974" y="3210"/>
                    </a:moveTo>
                    <a:lnTo>
                      <a:pt x="14974" y="3210"/>
                    </a:lnTo>
                    <a:lnTo>
                      <a:pt x="14830" y="3092"/>
                    </a:lnTo>
                    <a:lnTo>
                      <a:pt x="14678" y="2990"/>
                    </a:lnTo>
                    <a:lnTo>
                      <a:pt x="14525" y="2897"/>
                    </a:lnTo>
                    <a:lnTo>
                      <a:pt x="14356" y="2821"/>
                    </a:lnTo>
                    <a:lnTo>
                      <a:pt x="14195" y="2761"/>
                    </a:lnTo>
                    <a:lnTo>
                      <a:pt x="14017" y="2710"/>
                    </a:lnTo>
                    <a:lnTo>
                      <a:pt x="13839" y="2668"/>
                    </a:lnTo>
                    <a:lnTo>
                      <a:pt x="13662" y="2643"/>
                    </a:lnTo>
                    <a:lnTo>
                      <a:pt x="13662" y="2643"/>
                    </a:lnTo>
                    <a:lnTo>
                      <a:pt x="13611" y="2507"/>
                    </a:lnTo>
                    <a:lnTo>
                      <a:pt x="13560" y="2363"/>
                    </a:lnTo>
                    <a:lnTo>
                      <a:pt x="13492" y="2228"/>
                    </a:lnTo>
                    <a:lnTo>
                      <a:pt x="13416" y="2101"/>
                    </a:lnTo>
                    <a:lnTo>
                      <a:pt x="13331" y="1974"/>
                    </a:lnTo>
                    <a:lnTo>
                      <a:pt x="13238" y="1855"/>
                    </a:lnTo>
                    <a:lnTo>
                      <a:pt x="13137" y="1745"/>
                    </a:lnTo>
                    <a:lnTo>
                      <a:pt x="13026" y="1635"/>
                    </a:lnTo>
                    <a:lnTo>
                      <a:pt x="13026" y="1635"/>
                    </a:lnTo>
                    <a:lnTo>
                      <a:pt x="12866" y="1499"/>
                    </a:lnTo>
                    <a:lnTo>
                      <a:pt x="12688" y="1372"/>
                    </a:lnTo>
                    <a:lnTo>
                      <a:pt x="12501" y="1271"/>
                    </a:lnTo>
                    <a:lnTo>
                      <a:pt x="12307" y="1186"/>
                    </a:lnTo>
                    <a:lnTo>
                      <a:pt x="12103" y="1118"/>
                    </a:lnTo>
                    <a:lnTo>
                      <a:pt x="11900" y="1067"/>
                    </a:lnTo>
                    <a:lnTo>
                      <a:pt x="11688" y="1033"/>
                    </a:lnTo>
                    <a:lnTo>
                      <a:pt x="11578" y="1025"/>
                    </a:lnTo>
                    <a:lnTo>
                      <a:pt x="11468" y="1025"/>
                    </a:lnTo>
                    <a:lnTo>
                      <a:pt x="11468" y="1025"/>
                    </a:lnTo>
                    <a:lnTo>
                      <a:pt x="11307" y="1033"/>
                    </a:lnTo>
                    <a:lnTo>
                      <a:pt x="11146" y="1050"/>
                    </a:lnTo>
                    <a:lnTo>
                      <a:pt x="10994" y="1076"/>
                    </a:lnTo>
                    <a:lnTo>
                      <a:pt x="10833" y="1118"/>
                    </a:lnTo>
                    <a:lnTo>
                      <a:pt x="10689" y="1169"/>
                    </a:lnTo>
                    <a:lnTo>
                      <a:pt x="10536" y="1228"/>
                    </a:lnTo>
                    <a:lnTo>
                      <a:pt x="10392" y="1296"/>
                    </a:lnTo>
                    <a:lnTo>
                      <a:pt x="10257" y="1372"/>
                    </a:lnTo>
                    <a:lnTo>
                      <a:pt x="10257" y="1372"/>
                    </a:lnTo>
                    <a:lnTo>
                      <a:pt x="10198" y="1271"/>
                    </a:lnTo>
                    <a:lnTo>
                      <a:pt x="10121" y="1161"/>
                    </a:lnTo>
                    <a:lnTo>
                      <a:pt x="10054" y="1059"/>
                    </a:lnTo>
                    <a:lnTo>
                      <a:pt x="9969" y="966"/>
                    </a:lnTo>
                    <a:lnTo>
                      <a:pt x="9884" y="873"/>
                    </a:lnTo>
                    <a:lnTo>
                      <a:pt x="9800" y="779"/>
                    </a:lnTo>
                    <a:lnTo>
                      <a:pt x="9706" y="695"/>
                    </a:lnTo>
                    <a:lnTo>
                      <a:pt x="9613" y="618"/>
                    </a:lnTo>
                    <a:lnTo>
                      <a:pt x="9613" y="618"/>
                    </a:lnTo>
                    <a:lnTo>
                      <a:pt x="9520" y="542"/>
                    </a:lnTo>
                    <a:lnTo>
                      <a:pt x="9427" y="474"/>
                    </a:lnTo>
                    <a:lnTo>
                      <a:pt x="9224" y="356"/>
                    </a:lnTo>
                    <a:lnTo>
                      <a:pt x="9012" y="246"/>
                    </a:lnTo>
                    <a:lnTo>
                      <a:pt x="8800" y="161"/>
                    </a:lnTo>
                    <a:lnTo>
                      <a:pt x="8572" y="93"/>
                    </a:lnTo>
                    <a:lnTo>
                      <a:pt x="8343" y="43"/>
                    </a:lnTo>
                    <a:lnTo>
                      <a:pt x="8114" y="9"/>
                    </a:lnTo>
                    <a:lnTo>
                      <a:pt x="7996" y="0"/>
                    </a:lnTo>
                    <a:lnTo>
                      <a:pt x="7877" y="0"/>
                    </a:lnTo>
                    <a:lnTo>
                      <a:pt x="7877" y="0"/>
                    </a:lnTo>
                    <a:lnTo>
                      <a:pt x="7758" y="0"/>
                    </a:lnTo>
                    <a:lnTo>
                      <a:pt x="7640" y="9"/>
                    </a:lnTo>
                    <a:lnTo>
                      <a:pt x="7411" y="43"/>
                    </a:lnTo>
                    <a:lnTo>
                      <a:pt x="7183" y="93"/>
                    </a:lnTo>
                    <a:lnTo>
                      <a:pt x="6954" y="161"/>
                    </a:lnTo>
                    <a:lnTo>
                      <a:pt x="6742" y="246"/>
                    </a:lnTo>
                    <a:lnTo>
                      <a:pt x="6530" y="356"/>
                    </a:lnTo>
                    <a:lnTo>
                      <a:pt x="6327" y="474"/>
                    </a:lnTo>
                    <a:lnTo>
                      <a:pt x="6234" y="542"/>
                    </a:lnTo>
                    <a:lnTo>
                      <a:pt x="6141" y="618"/>
                    </a:lnTo>
                    <a:lnTo>
                      <a:pt x="6141" y="618"/>
                    </a:lnTo>
                    <a:lnTo>
                      <a:pt x="6048" y="695"/>
                    </a:lnTo>
                    <a:lnTo>
                      <a:pt x="5954" y="779"/>
                    </a:lnTo>
                    <a:lnTo>
                      <a:pt x="5861" y="873"/>
                    </a:lnTo>
                    <a:lnTo>
                      <a:pt x="5785" y="966"/>
                    </a:lnTo>
                    <a:lnTo>
                      <a:pt x="5700" y="1059"/>
                    </a:lnTo>
                    <a:lnTo>
                      <a:pt x="5633" y="1161"/>
                    </a:lnTo>
                    <a:lnTo>
                      <a:pt x="5556" y="1271"/>
                    </a:lnTo>
                    <a:lnTo>
                      <a:pt x="5497" y="1372"/>
                    </a:lnTo>
                    <a:lnTo>
                      <a:pt x="5497" y="1372"/>
                    </a:lnTo>
                    <a:lnTo>
                      <a:pt x="5353" y="1296"/>
                    </a:lnTo>
                    <a:lnTo>
                      <a:pt x="5218" y="1228"/>
                    </a:lnTo>
                    <a:lnTo>
                      <a:pt x="5065" y="1169"/>
                    </a:lnTo>
                    <a:lnTo>
                      <a:pt x="4913" y="1118"/>
                    </a:lnTo>
                    <a:lnTo>
                      <a:pt x="4760" y="1076"/>
                    </a:lnTo>
                    <a:lnTo>
                      <a:pt x="4608" y="1050"/>
                    </a:lnTo>
                    <a:lnTo>
                      <a:pt x="4447" y="1033"/>
                    </a:lnTo>
                    <a:lnTo>
                      <a:pt x="4286" y="1025"/>
                    </a:lnTo>
                    <a:lnTo>
                      <a:pt x="4286" y="1025"/>
                    </a:lnTo>
                    <a:lnTo>
                      <a:pt x="4176" y="1025"/>
                    </a:lnTo>
                    <a:lnTo>
                      <a:pt x="4066" y="1033"/>
                    </a:lnTo>
                    <a:lnTo>
                      <a:pt x="3854" y="1067"/>
                    </a:lnTo>
                    <a:lnTo>
                      <a:pt x="3651" y="1118"/>
                    </a:lnTo>
                    <a:lnTo>
                      <a:pt x="3448" y="1186"/>
                    </a:lnTo>
                    <a:lnTo>
                      <a:pt x="3253" y="1271"/>
                    </a:lnTo>
                    <a:lnTo>
                      <a:pt x="3066" y="1372"/>
                    </a:lnTo>
                    <a:lnTo>
                      <a:pt x="2889" y="1499"/>
                    </a:lnTo>
                    <a:lnTo>
                      <a:pt x="2728" y="1635"/>
                    </a:lnTo>
                    <a:lnTo>
                      <a:pt x="2728" y="1635"/>
                    </a:lnTo>
                    <a:lnTo>
                      <a:pt x="2618" y="1745"/>
                    </a:lnTo>
                    <a:lnTo>
                      <a:pt x="2516" y="1855"/>
                    </a:lnTo>
                    <a:lnTo>
                      <a:pt x="2423" y="1974"/>
                    </a:lnTo>
                    <a:lnTo>
                      <a:pt x="2338" y="2101"/>
                    </a:lnTo>
                    <a:lnTo>
                      <a:pt x="2262" y="2228"/>
                    </a:lnTo>
                    <a:lnTo>
                      <a:pt x="2194" y="2363"/>
                    </a:lnTo>
                    <a:lnTo>
                      <a:pt x="2135" y="2499"/>
                    </a:lnTo>
                    <a:lnTo>
                      <a:pt x="2092" y="2643"/>
                    </a:lnTo>
                    <a:lnTo>
                      <a:pt x="2092" y="2643"/>
                    </a:lnTo>
                    <a:lnTo>
                      <a:pt x="1982" y="2660"/>
                    </a:lnTo>
                    <a:lnTo>
                      <a:pt x="1872" y="2677"/>
                    </a:lnTo>
                    <a:lnTo>
                      <a:pt x="1771" y="2693"/>
                    </a:lnTo>
                    <a:lnTo>
                      <a:pt x="1669" y="2727"/>
                    </a:lnTo>
                    <a:lnTo>
                      <a:pt x="1466" y="2795"/>
                    </a:lnTo>
                    <a:lnTo>
                      <a:pt x="1271" y="2880"/>
                    </a:lnTo>
                    <a:lnTo>
                      <a:pt x="1085" y="2981"/>
                    </a:lnTo>
                    <a:lnTo>
                      <a:pt x="915" y="3100"/>
                    </a:lnTo>
                    <a:lnTo>
                      <a:pt x="754" y="3236"/>
                    </a:lnTo>
                    <a:lnTo>
                      <a:pt x="610" y="3379"/>
                    </a:lnTo>
                    <a:lnTo>
                      <a:pt x="475" y="3540"/>
                    </a:lnTo>
                    <a:lnTo>
                      <a:pt x="356" y="3710"/>
                    </a:lnTo>
                    <a:lnTo>
                      <a:pt x="255" y="3896"/>
                    </a:lnTo>
                    <a:lnTo>
                      <a:pt x="170" y="4082"/>
                    </a:lnTo>
                    <a:lnTo>
                      <a:pt x="94" y="4286"/>
                    </a:lnTo>
                    <a:lnTo>
                      <a:pt x="68" y="4387"/>
                    </a:lnTo>
                    <a:lnTo>
                      <a:pt x="43" y="4497"/>
                    </a:lnTo>
                    <a:lnTo>
                      <a:pt x="26" y="4599"/>
                    </a:lnTo>
                    <a:lnTo>
                      <a:pt x="17" y="4709"/>
                    </a:lnTo>
                    <a:lnTo>
                      <a:pt x="9" y="4819"/>
                    </a:lnTo>
                    <a:lnTo>
                      <a:pt x="1" y="4929"/>
                    </a:lnTo>
                    <a:lnTo>
                      <a:pt x="1" y="4929"/>
                    </a:lnTo>
                    <a:lnTo>
                      <a:pt x="9" y="5056"/>
                    </a:lnTo>
                    <a:lnTo>
                      <a:pt x="17" y="5175"/>
                    </a:lnTo>
                    <a:lnTo>
                      <a:pt x="34" y="5294"/>
                    </a:lnTo>
                    <a:lnTo>
                      <a:pt x="60" y="5421"/>
                    </a:lnTo>
                    <a:lnTo>
                      <a:pt x="85" y="5531"/>
                    </a:lnTo>
                    <a:lnTo>
                      <a:pt x="119" y="5649"/>
                    </a:lnTo>
                    <a:lnTo>
                      <a:pt x="161" y="5768"/>
                    </a:lnTo>
                    <a:lnTo>
                      <a:pt x="204" y="5878"/>
                    </a:lnTo>
                    <a:lnTo>
                      <a:pt x="263" y="5988"/>
                    </a:lnTo>
                    <a:lnTo>
                      <a:pt x="322" y="6090"/>
                    </a:lnTo>
                    <a:lnTo>
                      <a:pt x="382" y="6191"/>
                    </a:lnTo>
                    <a:lnTo>
                      <a:pt x="449" y="6293"/>
                    </a:lnTo>
                    <a:lnTo>
                      <a:pt x="526" y="6386"/>
                    </a:lnTo>
                    <a:lnTo>
                      <a:pt x="602" y="6479"/>
                    </a:lnTo>
                    <a:lnTo>
                      <a:pt x="687" y="6572"/>
                    </a:lnTo>
                    <a:lnTo>
                      <a:pt x="780" y="6649"/>
                    </a:lnTo>
                    <a:lnTo>
                      <a:pt x="780" y="6649"/>
                    </a:lnTo>
                    <a:lnTo>
                      <a:pt x="924" y="6767"/>
                    </a:lnTo>
                    <a:lnTo>
                      <a:pt x="1068" y="6869"/>
                    </a:lnTo>
                    <a:lnTo>
                      <a:pt x="1229" y="6962"/>
                    </a:lnTo>
                    <a:lnTo>
                      <a:pt x="1390" y="7038"/>
                    </a:lnTo>
                    <a:lnTo>
                      <a:pt x="1559" y="7106"/>
                    </a:lnTo>
                    <a:lnTo>
                      <a:pt x="1728" y="7157"/>
                    </a:lnTo>
                    <a:lnTo>
                      <a:pt x="1906" y="7191"/>
                    </a:lnTo>
                    <a:lnTo>
                      <a:pt x="2084" y="7216"/>
                    </a:lnTo>
                    <a:lnTo>
                      <a:pt x="2084" y="7216"/>
                    </a:lnTo>
                    <a:lnTo>
                      <a:pt x="2143" y="7394"/>
                    </a:lnTo>
                    <a:lnTo>
                      <a:pt x="2220" y="7563"/>
                    </a:lnTo>
                    <a:lnTo>
                      <a:pt x="2304" y="7724"/>
                    </a:lnTo>
                    <a:lnTo>
                      <a:pt x="2406" y="7877"/>
                    </a:lnTo>
                    <a:lnTo>
                      <a:pt x="2516" y="8021"/>
                    </a:lnTo>
                    <a:lnTo>
                      <a:pt x="2635" y="8156"/>
                    </a:lnTo>
                    <a:lnTo>
                      <a:pt x="2762" y="8283"/>
                    </a:lnTo>
                    <a:lnTo>
                      <a:pt x="2906" y="8393"/>
                    </a:lnTo>
                    <a:lnTo>
                      <a:pt x="3049" y="8495"/>
                    </a:lnTo>
                    <a:lnTo>
                      <a:pt x="3210" y="8588"/>
                    </a:lnTo>
                    <a:lnTo>
                      <a:pt x="3371" y="8673"/>
                    </a:lnTo>
                    <a:lnTo>
                      <a:pt x="3549" y="8732"/>
                    </a:lnTo>
                    <a:lnTo>
                      <a:pt x="3727" y="8791"/>
                    </a:lnTo>
                    <a:lnTo>
                      <a:pt x="3905" y="8825"/>
                    </a:lnTo>
                    <a:lnTo>
                      <a:pt x="4091" y="8851"/>
                    </a:lnTo>
                    <a:lnTo>
                      <a:pt x="4286" y="8859"/>
                    </a:lnTo>
                    <a:lnTo>
                      <a:pt x="4286" y="8859"/>
                    </a:lnTo>
                    <a:lnTo>
                      <a:pt x="4447" y="8851"/>
                    </a:lnTo>
                    <a:lnTo>
                      <a:pt x="4608" y="8834"/>
                    </a:lnTo>
                    <a:lnTo>
                      <a:pt x="4769" y="8808"/>
                    </a:lnTo>
                    <a:lnTo>
                      <a:pt x="4921" y="8766"/>
                    </a:lnTo>
                    <a:lnTo>
                      <a:pt x="5074" y="8715"/>
                    </a:lnTo>
                    <a:lnTo>
                      <a:pt x="5218" y="8656"/>
                    </a:lnTo>
                    <a:lnTo>
                      <a:pt x="5362" y="8588"/>
                    </a:lnTo>
                    <a:lnTo>
                      <a:pt x="5506" y="8503"/>
                    </a:lnTo>
                    <a:lnTo>
                      <a:pt x="5506" y="8503"/>
                    </a:lnTo>
                    <a:lnTo>
                      <a:pt x="5565" y="8614"/>
                    </a:lnTo>
                    <a:lnTo>
                      <a:pt x="5641" y="8715"/>
                    </a:lnTo>
                    <a:lnTo>
                      <a:pt x="5709" y="8808"/>
                    </a:lnTo>
                    <a:lnTo>
                      <a:pt x="5794" y="8910"/>
                    </a:lnTo>
                    <a:lnTo>
                      <a:pt x="5878" y="9003"/>
                    </a:lnTo>
                    <a:lnTo>
                      <a:pt x="5963" y="9088"/>
                    </a:lnTo>
                    <a:lnTo>
                      <a:pt x="6056" y="9173"/>
                    </a:lnTo>
                    <a:lnTo>
                      <a:pt x="6149" y="9257"/>
                    </a:lnTo>
                    <a:lnTo>
                      <a:pt x="6149" y="9257"/>
                    </a:lnTo>
                    <a:lnTo>
                      <a:pt x="6336" y="9393"/>
                    </a:lnTo>
                    <a:lnTo>
                      <a:pt x="6539" y="9511"/>
                    </a:lnTo>
                    <a:lnTo>
                      <a:pt x="6742" y="9621"/>
                    </a:lnTo>
                    <a:lnTo>
                      <a:pt x="6962" y="9706"/>
                    </a:lnTo>
                    <a:lnTo>
                      <a:pt x="7183" y="9774"/>
                    </a:lnTo>
                    <a:lnTo>
                      <a:pt x="7411" y="9825"/>
                    </a:lnTo>
                    <a:lnTo>
                      <a:pt x="7640" y="9850"/>
                    </a:lnTo>
                    <a:lnTo>
                      <a:pt x="7877" y="9867"/>
                    </a:lnTo>
                    <a:lnTo>
                      <a:pt x="7877" y="9867"/>
                    </a:lnTo>
                    <a:lnTo>
                      <a:pt x="8114" y="9850"/>
                    </a:lnTo>
                    <a:lnTo>
                      <a:pt x="8343" y="9825"/>
                    </a:lnTo>
                    <a:lnTo>
                      <a:pt x="8572" y="9774"/>
                    </a:lnTo>
                    <a:lnTo>
                      <a:pt x="8792" y="9706"/>
                    </a:lnTo>
                    <a:lnTo>
                      <a:pt x="9012" y="9621"/>
                    </a:lnTo>
                    <a:lnTo>
                      <a:pt x="9215" y="9511"/>
                    </a:lnTo>
                    <a:lnTo>
                      <a:pt x="9418" y="9393"/>
                    </a:lnTo>
                    <a:lnTo>
                      <a:pt x="9605" y="9257"/>
                    </a:lnTo>
                    <a:lnTo>
                      <a:pt x="9605" y="9257"/>
                    </a:lnTo>
                    <a:lnTo>
                      <a:pt x="9698" y="9173"/>
                    </a:lnTo>
                    <a:lnTo>
                      <a:pt x="9791" y="9088"/>
                    </a:lnTo>
                    <a:lnTo>
                      <a:pt x="9876" y="9003"/>
                    </a:lnTo>
                    <a:lnTo>
                      <a:pt x="9961" y="8910"/>
                    </a:lnTo>
                    <a:lnTo>
                      <a:pt x="10037" y="8808"/>
                    </a:lnTo>
                    <a:lnTo>
                      <a:pt x="10113" y="8715"/>
                    </a:lnTo>
                    <a:lnTo>
                      <a:pt x="10181" y="8614"/>
                    </a:lnTo>
                    <a:lnTo>
                      <a:pt x="10248" y="8503"/>
                    </a:lnTo>
                    <a:lnTo>
                      <a:pt x="10248" y="8503"/>
                    </a:lnTo>
                    <a:lnTo>
                      <a:pt x="10384" y="8588"/>
                    </a:lnTo>
                    <a:lnTo>
                      <a:pt x="10528" y="8656"/>
                    </a:lnTo>
                    <a:lnTo>
                      <a:pt x="10680" y="8715"/>
                    </a:lnTo>
                    <a:lnTo>
                      <a:pt x="10833" y="8766"/>
                    </a:lnTo>
                    <a:lnTo>
                      <a:pt x="10985" y="8808"/>
                    </a:lnTo>
                    <a:lnTo>
                      <a:pt x="11146" y="8834"/>
                    </a:lnTo>
                    <a:lnTo>
                      <a:pt x="11307" y="8851"/>
                    </a:lnTo>
                    <a:lnTo>
                      <a:pt x="11468" y="8859"/>
                    </a:lnTo>
                    <a:lnTo>
                      <a:pt x="11468" y="8859"/>
                    </a:lnTo>
                    <a:lnTo>
                      <a:pt x="11663" y="8851"/>
                    </a:lnTo>
                    <a:lnTo>
                      <a:pt x="11849" y="8825"/>
                    </a:lnTo>
                    <a:lnTo>
                      <a:pt x="12027" y="8791"/>
                    </a:lnTo>
                    <a:lnTo>
                      <a:pt x="12205" y="8732"/>
                    </a:lnTo>
                    <a:lnTo>
                      <a:pt x="12374" y="8673"/>
                    </a:lnTo>
                    <a:lnTo>
                      <a:pt x="12544" y="8588"/>
                    </a:lnTo>
                    <a:lnTo>
                      <a:pt x="12696" y="8495"/>
                    </a:lnTo>
                    <a:lnTo>
                      <a:pt x="12849" y="8393"/>
                    </a:lnTo>
                    <a:lnTo>
                      <a:pt x="12993" y="8283"/>
                    </a:lnTo>
                    <a:lnTo>
                      <a:pt x="13120" y="8156"/>
                    </a:lnTo>
                    <a:lnTo>
                      <a:pt x="13238" y="8021"/>
                    </a:lnTo>
                    <a:lnTo>
                      <a:pt x="13348" y="7877"/>
                    </a:lnTo>
                    <a:lnTo>
                      <a:pt x="13450" y="7724"/>
                    </a:lnTo>
                    <a:lnTo>
                      <a:pt x="13535" y="7563"/>
                    </a:lnTo>
                    <a:lnTo>
                      <a:pt x="13611" y="7394"/>
                    </a:lnTo>
                    <a:lnTo>
                      <a:pt x="13670" y="7216"/>
                    </a:lnTo>
                    <a:lnTo>
                      <a:pt x="13670" y="7216"/>
                    </a:lnTo>
                    <a:lnTo>
                      <a:pt x="13848" y="7191"/>
                    </a:lnTo>
                    <a:lnTo>
                      <a:pt x="14026" y="7157"/>
                    </a:lnTo>
                    <a:lnTo>
                      <a:pt x="14195" y="7106"/>
                    </a:lnTo>
                    <a:lnTo>
                      <a:pt x="14365" y="7038"/>
                    </a:lnTo>
                    <a:lnTo>
                      <a:pt x="14525" y="6962"/>
                    </a:lnTo>
                    <a:lnTo>
                      <a:pt x="14678" y="6869"/>
                    </a:lnTo>
                    <a:lnTo>
                      <a:pt x="14830" y="6767"/>
                    </a:lnTo>
                    <a:lnTo>
                      <a:pt x="14974" y="6649"/>
                    </a:lnTo>
                    <a:lnTo>
                      <a:pt x="14974" y="6649"/>
                    </a:lnTo>
                    <a:lnTo>
                      <a:pt x="15059" y="6572"/>
                    </a:lnTo>
                    <a:lnTo>
                      <a:pt x="15144" y="6479"/>
                    </a:lnTo>
                    <a:lnTo>
                      <a:pt x="15228" y="6386"/>
                    </a:lnTo>
                    <a:lnTo>
                      <a:pt x="15305" y="6293"/>
                    </a:lnTo>
                    <a:lnTo>
                      <a:pt x="15372" y="6191"/>
                    </a:lnTo>
                    <a:lnTo>
                      <a:pt x="15432" y="6090"/>
                    </a:lnTo>
                    <a:lnTo>
                      <a:pt x="15491" y="5988"/>
                    </a:lnTo>
                    <a:lnTo>
                      <a:pt x="15542" y="5878"/>
                    </a:lnTo>
                    <a:lnTo>
                      <a:pt x="15593" y="5768"/>
                    </a:lnTo>
                    <a:lnTo>
                      <a:pt x="15635" y="5649"/>
                    </a:lnTo>
                    <a:lnTo>
                      <a:pt x="15669" y="5531"/>
                    </a:lnTo>
                    <a:lnTo>
                      <a:pt x="15694" y="5421"/>
                    </a:lnTo>
                    <a:lnTo>
                      <a:pt x="15720" y="5294"/>
                    </a:lnTo>
                    <a:lnTo>
                      <a:pt x="15737" y="5175"/>
                    </a:lnTo>
                    <a:lnTo>
                      <a:pt x="15745" y="5056"/>
                    </a:lnTo>
                    <a:lnTo>
                      <a:pt x="15745" y="4929"/>
                    </a:lnTo>
                    <a:lnTo>
                      <a:pt x="15745" y="4929"/>
                    </a:lnTo>
                    <a:lnTo>
                      <a:pt x="15745" y="4811"/>
                    </a:lnTo>
                    <a:lnTo>
                      <a:pt x="15737" y="4684"/>
                    </a:lnTo>
                    <a:lnTo>
                      <a:pt x="15720" y="4565"/>
                    </a:lnTo>
                    <a:lnTo>
                      <a:pt x="15694" y="4447"/>
                    </a:lnTo>
                    <a:lnTo>
                      <a:pt x="15669" y="4328"/>
                    </a:lnTo>
                    <a:lnTo>
                      <a:pt x="15635" y="4209"/>
                    </a:lnTo>
                    <a:lnTo>
                      <a:pt x="15593" y="4099"/>
                    </a:lnTo>
                    <a:lnTo>
                      <a:pt x="15542" y="3989"/>
                    </a:lnTo>
                    <a:lnTo>
                      <a:pt x="15491" y="3879"/>
                    </a:lnTo>
                    <a:lnTo>
                      <a:pt x="15432" y="3769"/>
                    </a:lnTo>
                    <a:lnTo>
                      <a:pt x="15372" y="3667"/>
                    </a:lnTo>
                    <a:lnTo>
                      <a:pt x="15305" y="3574"/>
                    </a:lnTo>
                    <a:lnTo>
                      <a:pt x="15228" y="3473"/>
                    </a:lnTo>
                    <a:lnTo>
                      <a:pt x="15144" y="3379"/>
                    </a:lnTo>
                    <a:lnTo>
                      <a:pt x="15059" y="3295"/>
                    </a:lnTo>
                    <a:lnTo>
                      <a:pt x="14974" y="3210"/>
                    </a:lnTo>
                    <a:lnTo>
                      <a:pt x="14974" y="321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60;p31"/>
              <p:cNvSpPr/>
              <p:nvPr/>
            </p:nvSpPr>
            <p:spPr>
              <a:xfrm>
                <a:off x="2512600" y="-298250"/>
                <a:ext cx="25" cy="25"/>
              </a:xfrm>
              <a:custGeom>
                <a:avLst/>
                <a:gdLst/>
                <a:ahLst/>
                <a:cxnLst/>
                <a:rect l="l" t="t" r="r" b="b"/>
                <a:pathLst>
                  <a:path w="1" h="1" fill="none" extrusionOk="0">
                    <a:moveTo>
                      <a:pt x="0" y="0"/>
                    </a:moveTo>
                    <a:lnTo>
                      <a:pt x="0" y="0"/>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 name="Google Shape;5064;p31"/>
          <p:cNvSpPr/>
          <p:nvPr/>
        </p:nvSpPr>
        <p:spPr>
          <a:xfrm>
            <a:off x="1410076" y="1511311"/>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88" name="Google Shape;3840;p27"/>
          <p:cNvGrpSpPr/>
          <p:nvPr/>
        </p:nvGrpSpPr>
        <p:grpSpPr>
          <a:xfrm>
            <a:off x="1620734" y="1652483"/>
            <a:ext cx="459992" cy="489944"/>
            <a:chOff x="545850" y="3105625"/>
            <a:chExt cx="365764" cy="389630"/>
          </a:xfrm>
        </p:grpSpPr>
        <p:sp>
          <p:nvSpPr>
            <p:cNvPr id="89" name="Google Shape;3841;p27"/>
            <p:cNvSpPr/>
            <p:nvPr/>
          </p:nvSpPr>
          <p:spPr>
            <a:xfrm>
              <a:off x="797572" y="3169152"/>
              <a:ext cx="114041" cy="201218"/>
            </a:xfrm>
            <a:custGeom>
              <a:avLst/>
              <a:gdLst/>
              <a:ahLst/>
              <a:cxnLst/>
              <a:rect l="l" t="t" r="r" b="b"/>
              <a:pathLst>
                <a:path w="5295" h="9334" extrusionOk="0">
                  <a:moveTo>
                    <a:pt x="1805" y="0"/>
                  </a:moveTo>
                  <a:lnTo>
                    <a:pt x="1745" y="9"/>
                  </a:lnTo>
                  <a:lnTo>
                    <a:pt x="1686" y="26"/>
                  </a:lnTo>
                  <a:lnTo>
                    <a:pt x="1627" y="43"/>
                  </a:lnTo>
                  <a:lnTo>
                    <a:pt x="1576" y="68"/>
                  </a:lnTo>
                  <a:lnTo>
                    <a:pt x="1517" y="102"/>
                  </a:lnTo>
                  <a:lnTo>
                    <a:pt x="1390" y="178"/>
                  </a:lnTo>
                  <a:lnTo>
                    <a:pt x="1263" y="297"/>
                  </a:lnTo>
                  <a:lnTo>
                    <a:pt x="1127" y="441"/>
                  </a:lnTo>
                  <a:lnTo>
                    <a:pt x="975" y="610"/>
                  </a:lnTo>
                  <a:lnTo>
                    <a:pt x="805" y="822"/>
                  </a:lnTo>
                  <a:lnTo>
                    <a:pt x="611" y="1084"/>
                  </a:lnTo>
                  <a:lnTo>
                    <a:pt x="407" y="1372"/>
                  </a:lnTo>
                  <a:lnTo>
                    <a:pt x="204" y="168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676" y="1931"/>
                  </a:lnTo>
                  <a:lnTo>
                    <a:pt x="3414" y="1533"/>
                  </a:lnTo>
                  <a:lnTo>
                    <a:pt x="3160" y="1161"/>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42;p27"/>
            <p:cNvSpPr/>
            <p:nvPr/>
          </p:nvSpPr>
          <p:spPr>
            <a:xfrm>
              <a:off x="797572" y="3169152"/>
              <a:ext cx="114041" cy="201218"/>
            </a:xfrm>
            <a:custGeom>
              <a:avLst/>
              <a:gdLst/>
              <a:ahLst/>
              <a:cxnLst/>
              <a:rect l="l" t="t" r="r" b="b"/>
              <a:pathLst>
                <a:path w="5295" h="9334" fill="none" extrusionOk="0">
                  <a:moveTo>
                    <a:pt x="3931" y="2355"/>
                  </a:moveTo>
                  <a:lnTo>
                    <a:pt x="3931" y="2355"/>
                  </a:lnTo>
                  <a:lnTo>
                    <a:pt x="3676" y="1931"/>
                  </a:lnTo>
                  <a:lnTo>
                    <a:pt x="3414" y="1533"/>
                  </a:lnTo>
                  <a:lnTo>
                    <a:pt x="3160" y="1161"/>
                  </a:lnTo>
                  <a:lnTo>
                    <a:pt x="2914" y="822"/>
                  </a:lnTo>
                  <a:lnTo>
                    <a:pt x="2914" y="822"/>
                  </a:lnTo>
                  <a:lnTo>
                    <a:pt x="2753" y="610"/>
                  </a:lnTo>
                  <a:lnTo>
                    <a:pt x="2601" y="441"/>
                  </a:lnTo>
                  <a:lnTo>
                    <a:pt x="2457" y="297"/>
                  </a:lnTo>
                  <a:lnTo>
                    <a:pt x="2330" y="178"/>
                  </a:lnTo>
                  <a:lnTo>
                    <a:pt x="2211" y="102"/>
                  </a:lnTo>
                  <a:lnTo>
                    <a:pt x="2152" y="68"/>
                  </a:lnTo>
                  <a:lnTo>
                    <a:pt x="2093" y="43"/>
                  </a:lnTo>
                  <a:lnTo>
                    <a:pt x="2033" y="26"/>
                  </a:lnTo>
                  <a:lnTo>
                    <a:pt x="1974" y="9"/>
                  </a:lnTo>
                  <a:lnTo>
                    <a:pt x="1923" y="0"/>
                  </a:lnTo>
                  <a:lnTo>
                    <a:pt x="1864" y="0"/>
                  </a:lnTo>
                  <a:lnTo>
                    <a:pt x="1864" y="0"/>
                  </a:lnTo>
                  <a:lnTo>
                    <a:pt x="1805" y="0"/>
                  </a:lnTo>
                  <a:lnTo>
                    <a:pt x="1745" y="9"/>
                  </a:lnTo>
                  <a:lnTo>
                    <a:pt x="1686" y="26"/>
                  </a:lnTo>
                  <a:lnTo>
                    <a:pt x="1627" y="43"/>
                  </a:lnTo>
                  <a:lnTo>
                    <a:pt x="1576" y="68"/>
                  </a:lnTo>
                  <a:lnTo>
                    <a:pt x="1517" y="102"/>
                  </a:lnTo>
                  <a:lnTo>
                    <a:pt x="1390" y="178"/>
                  </a:lnTo>
                  <a:lnTo>
                    <a:pt x="1263" y="297"/>
                  </a:lnTo>
                  <a:lnTo>
                    <a:pt x="1127" y="441"/>
                  </a:lnTo>
                  <a:lnTo>
                    <a:pt x="975" y="610"/>
                  </a:lnTo>
                  <a:lnTo>
                    <a:pt x="805" y="822"/>
                  </a:lnTo>
                  <a:lnTo>
                    <a:pt x="805" y="822"/>
                  </a:lnTo>
                  <a:lnTo>
                    <a:pt x="611" y="1084"/>
                  </a:lnTo>
                  <a:lnTo>
                    <a:pt x="407" y="1372"/>
                  </a:lnTo>
                  <a:lnTo>
                    <a:pt x="204" y="1686"/>
                  </a:lnTo>
                  <a:lnTo>
                    <a:pt x="1" y="2016"/>
                  </a:lnTo>
                  <a:lnTo>
                    <a:pt x="1" y="2016"/>
                  </a:lnTo>
                  <a:lnTo>
                    <a:pt x="196" y="2380"/>
                  </a:lnTo>
                  <a:lnTo>
                    <a:pt x="399" y="2770"/>
                  </a:lnTo>
                  <a:lnTo>
                    <a:pt x="602" y="3168"/>
                  </a:lnTo>
                  <a:lnTo>
                    <a:pt x="797" y="3583"/>
                  </a:lnTo>
                  <a:lnTo>
                    <a:pt x="1000" y="3998"/>
                  </a:lnTo>
                  <a:lnTo>
                    <a:pt x="1195" y="4430"/>
                  </a:lnTo>
                  <a:lnTo>
                    <a:pt x="1381" y="4870"/>
                  </a:lnTo>
                  <a:lnTo>
                    <a:pt x="1551" y="5311"/>
                  </a:lnTo>
                  <a:lnTo>
                    <a:pt x="1720" y="5751"/>
                  </a:lnTo>
                  <a:lnTo>
                    <a:pt x="1864" y="6183"/>
                  </a:lnTo>
                  <a:lnTo>
                    <a:pt x="1999" y="6623"/>
                  </a:lnTo>
                  <a:lnTo>
                    <a:pt x="2110" y="7047"/>
                  </a:lnTo>
                  <a:lnTo>
                    <a:pt x="2203" y="7470"/>
                  </a:lnTo>
                  <a:lnTo>
                    <a:pt x="2237" y="7674"/>
                  </a:lnTo>
                  <a:lnTo>
                    <a:pt x="2271" y="7877"/>
                  </a:lnTo>
                  <a:lnTo>
                    <a:pt x="2296" y="8072"/>
                  </a:lnTo>
                  <a:lnTo>
                    <a:pt x="2313" y="8267"/>
                  </a:lnTo>
                  <a:lnTo>
                    <a:pt x="2321" y="8461"/>
                  </a:lnTo>
                  <a:lnTo>
                    <a:pt x="2330" y="8648"/>
                  </a:lnTo>
                  <a:lnTo>
                    <a:pt x="2330" y="8648"/>
                  </a:lnTo>
                  <a:lnTo>
                    <a:pt x="2321" y="8986"/>
                  </a:lnTo>
                  <a:lnTo>
                    <a:pt x="2296" y="9334"/>
                  </a:lnTo>
                  <a:lnTo>
                    <a:pt x="2296" y="9334"/>
                  </a:lnTo>
                  <a:lnTo>
                    <a:pt x="2457" y="9308"/>
                  </a:lnTo>
                  <a:lnTo>
                    <a:pt x="2609" y="9274"/>
                  </a:lnTo>
                  <a:lnTo>
                    <a:pt x="2762" y="9241"/>
                  </a:lnTo>
                  <a:lnTo>
                    <a:pt x="2906" y="9190"/>
                  </a:lnTo>
                  <a:lnTo>
                    <a:pt x="3058" y="9139"/>
                  </a:lnTo>
                  <a:lnTo>
                    <a:pt x="3202" y="9088"/>
                  </a:lnTo>
                  <a:lnTo>
                    <a:pt x="3338" y="9020"/>
                  </a:lnTo>
                  <a:lnTo>
                    <a:pt x="3473" y="8953"/>
                  </a:lnTo>
                  <a:lnTo>
                    <a:pt x="3609" y="8876"/>
                  </a:lnTo>
                  <a:lnTo>
                    <a:pt x="3736" y="8800"/>
                  </a:lnTo>
                  <a:lnTo>
                    <a:pt x="3863" y="8707"/>
                  </a:lnTo>
                  <a:lnTo>
                    <a:pt x="3981" y="8622"/>
                  </a:lnTo>
                  <a:lnTo>
                    <a:pt x="4100" y="8521"/>
                  </a:lnTo>
                  <a:lnTo>
                    <a:pt x="4218" y="8419"/>
                  </a:lnTo>
                  <a:lnTo>
                    <a:pt x="4320" y="8317"/>
                  </a:lnTo>
                  <a:lnTo>
                    <a:pt x="4430" y="8199"/>
                  </a:lnTo>
                  <a:lnTo>
                    <a:pt x="4523" y="8089"/>
                  </a:lnTo>
                  <a:lnTo>
                    <a:pt x="4617" y="7970"/>
                  </a:lnTo>
                  <a:lnTo>
                    <a:pt x="4710" y="7843"/>
                  </a:lnTo>
                  <a:lnTo>
                    <a:pt x="4786" y="7716"/>
                  </a:lnTo>
                  <a:lnTo>
                    <a:pt x="4862" y="7581"/>
                  </a:lnTo>
                  <a:lnTo>
                    <a:pt x="4938" y="7445"/>
                  </a:lnTo>
                  <a:lnTo>
                    <a:pt x="5006" y="7310"/>
                  </a:lnTo>
                  <a:lnTo>
                    <a:pt x="5065" y="7166"/>
                  </a:lnTo>
                  <a:lnTo>
                    <a:pt x="5116" y="7022"/>
                  </a:lnTo>
                  <a:lnTo>
                    <a:pt x="5159" y="6869"/>
                  </a:lnTo>
                  <a:lnTo>
                    <a:pt x="5201" y="6717"/>
                  </a:lnTo>
                  <a:lnTo>
                    <a:pt x="5235" y="6564"/>
                  </a:lnTo>
                  <a:lnTo>
                    <a:pt x="5260" y="6412"/>
                  </a:lnTo>
                  <a:lnTo>
                    <a:pt x="5277" y="6251"/>
                  </a:lnTo>
                  <a:lnTo>
                    <a:pt x="5286" y="6090"/>
                  </a:lnTo>
                  <a:lnTo>
                    <a:pt x="5294" y="5929"/>
                  </a:lnTo>
                  <a:lnTo>
                    <a:pt x="5294" y="5929"/>
                  </a:lnTo>
                  <a:lnTo>
                    <a:pt x="5286" y="5717"/>
                  </a:lnTo>
                  <a:lnTo>
                    <a:pt x="5252" y="5497"/>
                  </a:lnTo>
                  <a:lnTo>
                    <a:pt x="5209" y="5268"/>
                  </a:lnTo>
                  <a:lnTo>
                    <a:pt x="5150" y="5040"/>
                  </a:lnTo>
                  <a:lnTo>
                    <a:pt x="5082" y="4794"/>
                  </a:lnTo>
                  <a:lnTo>
                    <a:pt x="4998" y="4557"/>
                  </a:lnTo>
                  <a:lnTo>
                    <a:pt x="4904" y="4311"/>
                  </a:lnTo>
                  <a:lnTo>
                    <a:pt x="4803" y="4066"/>
                  </a:lnTo>
                  <a:lnTo>
                    <a:pt x="4693" y="3820"/>
                  </a:lnTo>
                  <a:lnTo>
                    <a:pt x="4583" y="3583"/>
                  </a:lnTo>
                  <a:lnTo>
                    <a:pt x="4354" y="3134"/>
                  </a:lnTo>
                  <a:lnTo>
                    <a:pt x="4134" y="2719"/>
                  </a:lnTo>
                  <a:lnTo>
                    <a:pt x="3931" y="2355"/>
                  </a:lnTo>
                  <a:lnTo>
                    <a:pt x="3931" y="2355"/>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43;p27"/>
            <p:cNvSpPr/>
            <p:nvPr/>
          </p:nvSpPr>
          <p:spPr>
            <a:xfrm>
              <a:off x="882212" y="3219897"/>
              <a:ext cx="22" cy="22"/>
            </a:xfrm>
            <a:custGeom>
              <a:avLst/>
              <a:gdLst/>
              <a:ahLst/>
              <a:cxnLst/>
              <a:rect l="l" t="t" r="r" b="b"/>
              <a:pathLst>
                <a:path w="1" h="1" fill="none" extrusionOk="0">
                  <a:moveTo>
                    <a:pt x="1" y="1"/>
                  </a:moveTo>
                  <a:lnTo>
                    <a:pt x="1" y="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44;p27"/>
            <p:cNvSpPr/>
            <p:nvPr/>
          </p:nvSpPr>
          <p:spPr>
            <a:xfrm>
              <a:off x="545850" y="3105625"/>
              <a:ext cx="279126" cy="389630"/>
            </a:xfrm>
            <a:custGeom>
              <a:avLst/>
              <a:gdLst/>
              <a:ahLst/>
              <a:cxnLst/>
              <a:rect l="l" t="t" r="r" b="b"/>
              <a:pathLst>
                <a:path w="12960" h="18074" extrusionOk="0">
                  <a:moveTo>
                    <a:pt x="4625" y="9596"/>
                  </a:moveTo>
                  <a:lnTo>
                    <a:pt x="4676" y="9604"/>
                  </a:lnTo>
                  <a:lnTo>
                    <a:pt x="4735" y="9613"/>
                  </a:lnTo>
                  <a:lnTo>
                    <a:pt x="4786" y="9621"/>
                  </a:lnTo>
                  <a:lnTo>
                    <a:pt x="4829" y="9638"/>
                  </a:lnTo>
                  <a:lnTo>
                    <a:pt x="4922" y="9689"/>
                  </a:lnTo>
                  <a:lnTo>
                    <a:pt x="4998" y="9757"/>
                  </a:lnTo>
                  <a:lnTo>
                    <a:pt x="5066" y="9833"/>
                  </a:lnTo>
                  <a:lnTo>
                    <a:pt x="5116" y="9926"/>
                  </a:lnTo>
                  <a:lnTo>
                    <a:pt x="5133" y="9969"/>
                  </a:lnTo>
                  <a:lnTo>
                    <a:pt x="5142" y="10019"/>
                  </a:lnTo>
                  <a:lnTo>
                    <a:pt x="5150" y="10079"/>
                  </a:lnTo>
                  <a:lnTo>
                    <a:pt x="5159" y="10129"/>
                  </a:lnTo>
                  <a:lnTo>
                    <a:pt x="5150" y="10180"/>
                  </a:lnTo>
                  <a:lnTo>
                    <a:pt x="5142" y="10231"/>
                  </a:lnTo>
                  <a:lnTo>
                    <a:pt x="5133" y="10282"/>
                  </a:lnTo>
                  <a:lnTo>
                    <a:pt x="5116" y="10333"/>
                  </a:lnTo>
                  <a:lnTo>
                    <a:pt x="5066" y="10426"/>
                  </a:lnTo>
                  <a:lnTo>
                    <a:pt x="4998" y="10502"/>
                  </a:lnTo>
                  <a:lnTo>
                    <a:pt x="4922" y="10570"/>
                  </a:lnTo>
                  <a:lnTo>
                    <a:pt x="4829" y="10612"/>
                  </a:lnTo>
                  <a:lnTo>
                    <a:pt x="4786" y="10638"/>
                  </a:lnTo>
                  <a:lnTo>
                    <a:pt x="4735" y="10646"/>
                  </a:lnTo>
                  <a:lnTo>
                    <a:pt x="4676" y="10655"/>
                  </a:lnTo>
                  <a:lnTo>
                    <a:pt x="4574" y="10655"/>
                  </a:lnTo>
                  <a:lnTo>
                    <a:pt x="4515" y="10646"/>
                  </a:lnTo>
                  <a:lnTo>
                    <a:pt x="4473" y="10638"/>
                  </a:lnTo>
                  <a:lnTo>
                    <a:pt x="4422" y="10612"/>
                  </a:lnTo>
                  <a:lnTo>
                    <a:pt x="4329" y="10570"/>
                  </a:lnTo>
                  <a:lnTo>
                    <a:pt x="4253" y="10502"/>
                  </a:lnTo>
                  <a:lnTo>
                    <a:pt x="4185" y="10426"/>
                  </a:lnTo>
                  <a:lnTo>
                    <a:pt x="4134" y="10333"/>
                  </a:lnTo>
                  <a:lnTo>
                    <a:pt x="4117" y="10282"/>
                  </a:lnTo>
                  <a:lnTo>
                    <a:pt x="4109" y="10231"/>
                  </a:lnTo>
                  <a:lnTo>
                    <a:pt x="4100" y="10180"/>
                  </a:lnTo>
                  <a:lnTo>
                    <a:pt x="4100" y="10129"/>
                  </a:lnTo>
                  <a:lnTo>
                    <a:pt x="4100" y="10079"/>
                  </a:lnTo>
                  <a:lnTo>
                    <a:pt x="4109" y="10019"/>
                  </a:lnTo>
                  <a:lnTo>
                    <a:pt x="4117" y="9969"/>
                  </a:lnTo>
                  <a:lnTo>
                    <a:pt x="4134" y="9926"/>
                  </a:lnTo>
                  <a:lnTo>
                    <a:pt x="4185" y="9833"/>
                  </a:lnTo>
                  <a:lnTo>
                    <a:pt x="4253" y="9757"/>
                  </a:lnTo>
                  <a:lnTo>
                    <a:pt x="4329" y="9689"/>
                  </a:lnTo>
                  <a:lnTo>
                    <a:pt x="4422" y="9638"/>
                  </a:lnTo>
                  <a:lnTo>
                    <a:pt x="4473" y="9621"/>
                  </a:lnTo>
                  <a:lnTo>
                    <a:pt x="4515" y="9613"/>
                  </a:lnTo>
                  <a:lnTo>
                    <a:pt x="4574" y="9604"/>
                  </a:lnTo>
                  <a:lnTo>
                    <a:pt x="4625" y="9596"/>
                  </a:lnTo>
                  <a:close/>
                  <a:moveTo>
                    <a:pt x="8208" y="12603"/>
                  </a:moveTo>
                  <a:lnTo>
                    <a:pt x="8259" y="12611"/>
                  </a:lnTo>
                  <a:lnTo>
                    <a:pt x="8309" y="12619"/>
                  </a:lnTo>
                  <a:lnTo>
                    <a:pt x="8360" y="12645"/>
                  </a:lnTo>
                  <a:lnTo>
                    <a:pt x="8453" y="12687"/>
                  </a:lnTo>
                  <a:lnTo>
                    <a:pt x="8530" y="12755"/>
                  </a:lnTo>
                  <a:lnTo>
                    <a:pt x="8597" y="12831"/>
                  </a:lnTo>
                  <a:lnTo>
                    <a:pt x="8640" y="12924"/>
                  </a:lnTo>
                  <a:lnTo>
                    <a:pt x="8665" y="12975"/>
                  </a:lnTo>
                  <a:lnTo>
                    <a:pt x="8674" y="13026"/>
                  </a:lnTo>
                  <a:lnTo>
                    <a:pt x="8682" y="13077"/>
                  </a:lnTo>
                  <a:lnTo>
                    <a:pt x="8682" y="13128"/>
                  </a:lnTo>
                  <a:lnTo>
                    <a:pt x="8682" y="13187"/>
                  </a:lnTo>
                  <a:lnTo>
                    <a:pt x="8674" y="13238"/>
                  </a:lnTo>
                  <a:lnTo>
                    <a:pt x="8665" y="13289"/>
                  </a:lnTo>
                  <a:lnTo>
                    <a:pt x="8640" y="13331"/>
                  </a:lnTo>
                  <a:lnTo>
                    <a:pt x="8597" y="13424"/>
                  </a:lnTo>
                  <a:lnTo>
                    <a:pt x="8530" y="13500"/>
                  </a:lnTo>
                  <a:lnTo>
                    <a:pt x="8453" y="13568"/>
                  </a:lnTo>
                  <a:lnTo>
                    <a:pt x="8360" y="13619"/>
                  </a:lnTo>
                  <a:lnTo>
                    <a:pt x="8309" y="13636"/>
                  </a:lnTo>
                  <a:lnTo>
                    <a:pt x="8259" y="13644"/>
                  </a:lnTo>
                  <a:lnTo>
                    <a:pt x="8208" y="13653"/>
                  </a:lnTo>
                  <a:lnTo>
                    <a:pt x="8157" y="13661"/>
                  </a:lnTo>
                  <a:lnTo>
                    <a:pt x="8098" y="13653"/>
                  </a:lnTo>
                  <a:lnTo>
                    <a:pt x="8047" y="13644"/>
                  </a:lnTo>
                  <a:lnTo>
                    <a:pt x="7996" y="13636"/>
                  </a:lnTo>
                  <a:lnTo>
                    <a:pt x="7954" y="13619"/>
                  </a:lnTo>
                  <a:lnTo>
                    <a:pt x="7861" y="13568"/>
                  </a:lnTo>
                  <a:lnTo>
                    <a:pt x="7784" y="13500"/>
                  </a:lnTo>
                  <a:lnTo>
                    <a:pt x="7717" y="13424"/>
                  </a:lnTo>
                  <a:lnTo>
                    <a:pt x="7666" y="13331"/>
                  </a:lnTo>
                  <a:lnTo>
                    <a:pt x="7649" y="13289"/>
                  </a:lnTo>
                  <a:lnTo>
                    <a:pt x="7640" y="13238"/>
                  </a:lnTo>
                  <a:lnTo>
                    <a:pt x="7632" y="13187"/>
                  </a:lnTo>
                  <a:lnTo>
                    <a:pt x="7623" y="13128"/>
                  </a:lnTo>
                  <a:lnTo>
                    <a:pt x="7632" y="13077"/>
                  </a:lnTo>
                  <a:lnTo>
                    <a:pt x="7640" y="13026"/>
                  </a:lnTo>
                  <a:lnTo>
                    <a:pt x="7649" y="12975"/>
                  </a:lnTo>
                  <a:lnTo>
                    <a:pt x="7666" y="12924"/>
                  </a:lnTo>
                  <a:lnTo>
                    <a:pt x="7717" y="12831"/>
                  </a:lnTo>
                  <a:lnTo>
                    <a:pt x="7784" y="12755"/>
                  </a:lnTo>
                  <a:lnTo>
                    <a:pt x="7861" y="12687"/>
                  </a:lnTo>
                  <a:lnTo>
                    <a:pt x="7954" y="12645"/>
                  </a:lnTo>
                  <a:lnTo>
                    <a:pt x="7996" y="12619"/>
                  </a:lnTo>
                  <a:lnTo>
                    <a:pt x="8047" y="12611"/>
                  </a:lnTo>
                  <a:lnTo>
                    <a:pt x="8098" y="12603"/>
                  </a:lnTo>
                  <a:close/>
                  <a:moveTo>
                    <a:pt x="7632" y="9003"/>
                  </a:moveTo>
                  <a:lnTo>
                    <a:pt x="7734" y="9011"/>
                  </a:lnTo>
                  <a:lnTo>
                    <a:pt x="7784" y="9020"/>
                  </a:lnTo>
                  <a:lnTo>
                    <a:pt x="7835" y="9028"/>
                  </a:lnTo>
                  <a:lnTo>
                    <a:pt x="7886" y="9054"/>
                  </a:lnTo>
                  <a:lnTo>
                    <a:pt x="7937" y="9079"/>
                  </a:lnTo>
                  <a:lnTo>
                    <a:pt x="7979" y="9105"/>
                  </a:lnTo>
                  <a:lnTo>
                    <a:pt x="8021" y="9139"/>
                  </a:lnTo>
                  <a:lnTo>
                    <a:pt x="8055" y="9172"/>
                  </a:lnTo>
                  <a:lnTo>
                    <a:pt x="8089" y="9215"/>
                  </a:lnTo>
                  <a:lnTo>
                    <a:pt x="8140" y="9299"/>
                  </a:lnTo>
                  <a:lnTo>
                    <a:pt x="8182" y="9401"/>
                  </a:lnTo>
                  <a:lnTo>
                    <a:pt x="8199" y="9494"/>
                  </a:lnTo>
                  <a:lnTo>
                    <a:pt x="8191" y="9596"/>
                  </a:lnTo>
                  <a:lnTo>
                    <a:pt x="8182" y="9647"/>
                  </a:lnTo>
                  <a:lnTo>
                    <a:pt x="8174" y="9698"/>
                  </a:lnTo>
                  <a:lnTo>
                    <a:pt x="8149" y="9748"/>
                  </a:lnTo>
                  <a:lnTo>
                    <a:pt x="8123" y="9799"/>
                  </a:lnTo>
                  <a:lnTo>
                    <a:pt x="5752" y="13915"/>
                  </a:lnTo>
                  <a:lnTo>
                    <a:pt x="5709" y="13975"/>
                  </a:lnTo>
                  <a:lnTo>
                    <a:pt x="5659" y="14034"/>
                  </a:lnTo>
                  <a:lnTo>
                    <a:pt x="5608" y="14076"/>
                  </a:lnTo>
                  <a:lnTo>
                    <a:pt x="5548" y="14110"/>
                  </a:lnTo>
                  <a:lnTo>
                    <a:pt x="5489" y="14144"/>
                  </a:lnTo>
                  <a:lnTo>
                    <a:pt x="5421" y="14161"/>
                  </a:lnTo>
                  <a:lnTo>
                    <a:pt x="5354" y="14178"/>
                  </a:lnTo>
                  <a:lnTo>
                    <a:pt x="5286" y="14186"/>
                  </a:lnTo>
                  <a:lnTo>
                    <a:pt x="5218" y="14178"/>
                  </a:lnTo>
                  <a:lnTo>
                    <a:pt x="5159" y="14161"/>
                  </a:lnTo>
                  <a:lnTo>
                    <a:pt x="5091" y="14144"/>
                  </a:lnTo>
                  <a:lnTo>
                    <a:pt x="5023" y="14110"/>
                  </a:lnTo>
                  <a:lnTo>
                    <a:pt x="4981" y="14085"/>
                  </a:lnTo>
                  <a:lnTo>
                    <a:pt x="4939" y="14051"/>
                  </a:lnTo>
                  <a:lnTo>
                    <a:pt x="4905" y="14008"/>
                  </a:lnTo>
                  <a:lnTo>
                    <a:pt x="4871" y="13975"/>
                  </a:lnTo>
                  <a:lnTo>
                    <a:pt x="4812" y="13881"/>
                  </a:lnTo>
                  <a:lnTo>
                    <a:pt x="4778" y="13788"/>
                  </a:lnTo>
                  <a:lnTo>
                    <a:pt x="4761" y="13687"/>
                  </a:lnTo>
                  <a:lnTo>
                    <a:pt x="4761" y="13585"/>
                  </a:lnTo>
                  <a:lnTo>
                    <a:pt x="4769" y="13534"/>
                  </a:lnTo>
                  <a:lnTo>
                    <a:pt x="4786" y="13483"/>
                  </a:lnTo>
                  <a:lnTo>
                    <a:pt x="4803" y="13433"/>
                  </a:lnTo>
                  <a:lnTo>
                    <a:pt x="4829" y="13390"/>
                  </a:lnTo>
                  <a:lnTo>
                    <a:pt x="7208" y="9266"/>
                  </a:lnTo>
                  <a:lnTo>
                    <a:pt x="7242" y="9223"/>
                  </a:lnTo>
                  <a:lnTo>
                    <a:pt x="7276" y="9181"/>
                  </a:lnTo>
                  <a:lnTo>
                    <a:pt x="7310" y="9147"/>
                  </a:lnTo>
                  <a:lnTo>
                    <a:pt x="7352" y="9113"/>
                  </a:lnTo>
                  <a:lnTo>
                    <a:pt x="7437" y="9062"/>
                  </a:lnTo>
                  <a:lnTo>
                    <a:pt x="7530" y="9020"/>
                  </a:lnTo>
                  <a:lnTo>
                    <a:pt x="7632" y="9003"/>
                  </a:lnTo>
                  <a:close/>
                  <a:moveTo>
                    <a:pt x="6480" y="0"/>
                  </a:move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515" y="1796"/>
                  </a:lnTo>
                  <a:lnTo>
                    <a:pt x="4270" y="2143"/>
                  </a:lnTo>
                  <a:lnTo>
                    <a:pt x="4007" y="2507"/>
                  </a:lnTo>
                  <a:lnTo>
                    <a:pt x="3753" y="2888"/>
                  </a:lnTo>
                  <a:lnTo>
                    <a:pt x="3490" y="3295"/>
                  </a:lnTo>
                  <a:lnTo>
                    <a:pt x="3236" y="3701"/>
                  </a:lnTo>
                  <a:lnTo>
                    <a:pt x="2974" y="4133"/>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9986" y="4133"/>
                  </a:lnTo>
                  <a:lnTo>
                    <a:pt x="9724" y="3701"/>
                  </a:lnTo>
                  <a:lnTo>
                    <a:pt x="9461" y="3295"/>
                  </a:lnTo>
                  <a:lnTo>
                    <a:pt x="9207" y="2888"/>
                  </a:lnTo>
                  <a:lnTo>
                    <a:pt x="8945" y="2507"/>
                  </a:lnTo>
                  <a:lnTo>
                    <a:pt x="8691" y="2143"/>
                  </a:lnTo>
                  <a:lnTo>
                    <a:pt x="8445" y="1796"/>
                  </a:ln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5;p27"/>
            <p:cNvSpPr/>
            <p:nvPr/>
          </p:nvSpPr>
          <p:spPr>
            <a:xfrm>
              <a:off x="545850" y="3105625"/>
              <a:ext cx="279126" cy="389630"/>
            </a:xfrm>
            <a:custGeom>
              <a:avLst/>
              <a:gdLst/>
              <a:ahLst/>
              <a:cxnLst/>
              <a:rect l="l" t="t" r="r" b="b"/>
              <a:pathLst>
                <a:path w="12960" h="18074" fill="none" extrusionOk="0">
                  <a:moveTo>
                    <a:pt x="8199" y="1474"/>
                  </a:moveTo>
                  <a:lnTo>
                    <a:pt x="8199" y="1474"/>
                  </a:lnTo>
                  <a:lnTo>
                    <a:pt x="8013" y="1228"/>
                  </a:lnTo>
                  <a:lnTo>
                    <a:pt x="7835" y="1016"/>
                  </a:lnTo>
                  <a:lnTo>
                    <a:pt x="7683" y="830"/>
                  </a:lnTo>
                  <a:lnTo>
                    <a:pt x="7530" y="669"/>
                  </a:lnTo>
                  <a:lnTo>
                    <a:pt x="7395" y="525"/>
                  </a:lnTo>
                  <a:lnTo>
                    <a:pt x="7276" y="407"/>
                  </a:lnTo>
                  <a:lnTo>
                    <a:pt x="7158" y="305"/>
                  </a:lnTo>
                  <a:lnTo>
                    <a:pt x="7056" y="229"/>
                  </a:lnTo>
                  <a:lnTo>
                    <a:pt x="6963" y="161"/>
                  </a:lnTo>
                  <a:lnTo>
                    <a:pt x="6878" y="102"/>
                  </a:lnTo>
                  <a:lnTo>
                    <a:pt x="6793" y="68"/>
                  </a:lnTo>
                  <a:lnTo>
                    <a:pt x="6726" y="34"/>
                  </a:lnTo>
                  <a:lnTo>
                    <a:pt x="6658" y="17"/>
                  </a:lnTo>
                  <a:lnTo>
                    <a:pt x="6590" y="9"/>
                  </a:lnTo>
                  <a:lnTo>
                    <a:pt x="6480" y="0"/>
                  </a:lnTo>
                  <a:lnTo>
                    <a:pt x="6480" y="0"/>
                  </a:lnTo>
                  <a:lnTo>
                    <a:pt x="6361" y="9"/>
                  </a:lnTo>
                  <a:lnTo>
                    <a:pt x="6302" y="17"/>
                  </a:lnTo>
                  <a:lnTo>
                    <a:pt x="6234" y="34"/>
                  </a:lnTo>
                  <a:lnTo>
                    <a:pt x="6167" y="68"/>
                  </a:lnTo>
                  <a:lnTo>
                    <a:pt x="6082" y="102"/>
                  </a:lnTo>
                  <a:lnTo>
                    <a:pt x="5997" y="161"/>
                  </a:lnTo>
                  <a:lnTo>
                    <a:pt x="5904" y="229"/>
                  </a:lnTo>
                  <a:lnTo>
                    <a:pt x="5803" y="305"/>
                  </a:lnTo>
                  <a:lnTo>
                    <a:pt x="5684" y="407"/>
                  </a:lnTo>
                  <a:lnTo>
                    <a:pt x="5565" y="525"/>
                  </a:lnTo>
                  <a:lnTo>
                    <a:pt x="5430" y="669"/>
                  </a:lnTo>
                  <a:lnTo>
                    <a:pt x="5277" y="830"/>
                  </a:lnTo>
                  <a:lnTo>
                    <a:pt x="5116" y="1016"/>
                  </a:lnTo>
                  <a:lnTo>
                    <a:pt x="4947" y="1228"/>
                  </a:lnTo>
                  <a:lnTo>
                    <a:pt x="4761" y="1474"/>
                  </a:lnTo>
                  <a:lnTo>
                    <a:pt x="4761" y="1474"/>
                  </a:lnTo>
                  <a:lnTo>
                    <a:pt x="4515" y="1796"/>
                  </a:lnTo>
                  <a:lnTo>
                    <a:pt x="4270" y="2143"/>
                  </a:lnTo>
                  <a:lnTo>
                    <a:pt x="4007" y="2507"/>
                  </a:lnTo>
                  <a:lnTo>
                    <a:pt x="3753" y="2888"/>
                  </a:lnTo>
                  <a:lnTo>
                    <a:pt x="3490" y="3295"/>
                  </a:lnTo>
                  <a:lnTo>
                    <a:pt x="3236" y="3701"/>
                  </a:lnTo>
                  <a:lnTo>
                    <a:pt x="2974" y="4133"/>
                  </a:lnTo>
                  <a:lnTo>
                    <a:pt x="2720" y="4565"/>
                  </a:lnTo>
                  <a:lnTo>
                    <a:pt x="2720" y="4565"/>
                  </a:lnTo>
                  <a:lnTo>
                    <a:pt x="2364" y="5175"/>
                  </a:lnTo>
                  <a:lnTo>
                    <a:pt x="2161" y="5548"/>
                  </a:lnTo>
                  <a:lnTo>
                    <a:pt x="1949" y="5946"/>
                  </a:lnTo>
                  <a:lnTo>
                    <a:pt x="1729" y="6378"/>
                  </a:lnTo>
                  <a:lnTo>
                    <a:pt x="1500" y="6835"/>
                  </a:lnTo>
                  <a:lnTo>
                    <a:pt x="1271" y="7309"/>
                  </a:lnTo>
                  <a:lnTo>
                    <a:pt x="1051" y="7792"/>
                  </a:lnTo>
                  <a:lnTo>
                    <a:pt x="839" y="8292"/>
                  </a:lnTo>
                  <a:lnTo>
                    <a:pt x="645" y="8791"/>
                  </a:lnTo>
                  <a:lnTo>
                    <a:pt x="467" y="9291"/>
                  </a:lnTo>
                  <a:lnTo>
                    <a:pt x="382" y="9537"/>
                  </a:lnTo>
                  <a:lnTo>
                    <a:pt x="314" y="9782"/>
                  </a:lnTo>
                  <a:lnTo>
                    <a:pt x="247" y="10028"/>
                  </a:lnTo>
                  <a:lnTo>
                    <a:pt x="179" y="10265"/>
                  </a:lnTo>
                  <a:lnTo>
                    <a:pt x="128" y="10502"/>
                  </a:lnTo>
                  <a:lnTo>
                    <a:pt x="86" y="10731"/>
                  </a:lnTo>
                  <a:lnTo>
                    <a:pt x="52" y="10959"/>
                  </a:lnTo>
                  <a:lnTo>
                    <a:pt x="26" y="11171"/>
                  </a:lnTo>
                  <a:lnTo>
                    <a:pt x="9" y="11391"/>
                  </a:lnTo>
                  <a:lnTo>
                    <a:pt x="1" y="11595"/>
                  </a:lnTo>
                  <a:lnTo>
                    <a:pt x="1" y="11595"/>
                  </a:lnTo>
                  <a:lnTo>
                    <a:pt x="9" y="11925"/>
                  </a:lnTo>
                  <a:lnTo>
                    <a:pt x="35" y="12255"/>
                  </a:lnTo>
                  <a:lnTo>
                    <a:pt x="77" y="12577"/>
                  </a:lnTo>
                  <a:lnTo>
                    <a:pt x="136" y="12899"/>
                  </a:lnTo>
                  <a:lnTo>
                    <a:pt x="204" y="13212"/>
                  </a:lnTo>
                  <a:lnTo>
                    <a:pt x="297" y="13517"/>
                  </a:lnTo>
                  <a:lnTo>
                    <a:pt x="399" y="13822"/>
                  </a:lnTo>
                  <a:lnTo>
                    <a:pt x="509" y="14110"/>
                  </a:lnTo>
                  <a:lnTo>
                    <a:pt x="645" y="14398"/>
                  </a:lnTo>
                  <a:lnTo>
                    <a:pt x="789" y="14678"/>
                  </a:lnTo>
                  <a:lnTo>
                    <a:pt x="941" y="14949"/>
                  </a:lnTo>
                  <a:lnTo>
                    <a:pt x="1110" y="15211"/>
                  </a:lnTo>
                  <a:lnTo>
                    <a:pt x="1288" y="15465"/>
                  </a:lnTo>
                  <a:lnTo>
                    <a:pt x="1483" y="15711"/>
                  </a:lnTo>
                  <a:lnTo>
                    <a:pt x="1686" y="15948"/>
                  </a:lnTo>
                  <a:lnTo>
                    <a:pt x="1898" y="16168"/>
                  </a:lnTo>
                  <a:lnTo>
                    <a:pt x="2127" y="16388"/>
                  </a:lnTo>
                  <a:lnTo>
                    <a:pt x="2364" y="16592"/>
                  </a:lnTo>
                  <a:lnTo>
                    <a:pt x="2610" y="16786"/>
                  </a:lnTo>
                  <a:lnTo>
                    <a:pt x="2864" y="16964"/>
                  </a:lnTo>
                  <a:lnTo>
                    <a:pt x="3126" y="17134"/>
                  </a:lnTo>
                  <a:lnTo>
                    <a:pt x="3397" y="17286"/>
                  </a:lnTo>
                  <a:lnTo>
                    <a:pt x="3677" y="17430"/>
                  </a:lnTo>
                  <a:lnTo>
                    <a:pt x="3956" y="17557"/>
                  </a:lnTo>
                  <a:lnTo>
                    <a:pt x="4253" y="17676"/>
                  </a:lnTo>
                  <a:lnTo>
                    <a:pt x="4558" y="17777"/>
                  </a:lnTo>
                  <a:lnTo>
                    <a:pt x="4862" y="17870"/>
                  </a:lnTo>
                  <a:lnTo>
                    <a:pt x="5176" y="17938"/>
                  </a:lnTo>
                  <a:lnTo>
                    <a:pt x="5498" y="17998"/>
                  </a:lnTo>
                  <a:lnTo>
                    <a:pt x="5819" y="18040"/>
                  </a:lnTo>
                  <a:lnTo>
                    <a:pt x="6150" y="18065"/>
                  </a:lnTo>
                  <a:lnTo>
                    <a:pt x="6480" y="18074"/>
                  </a:lnTo>
                  <a:lnTo>
                    <a:pt x="6480" y="18074"/>
                  </a:lnTo>
                  <a:lnTo>
                    <a:pt x="6810" y="18065"/>
                  </a:lnTo>
                  <a:lnTo>
                    <a:pt x="7141" y="18040"/>
                  </a:lnTo>
                  <a:lnTo>
                    <a:pt x="7463" y="17998"/>
                  </a:lnTo>
                  <a:lnTo>
                    <a:pt x="7784" y="17938"/>
                  </a:lnTo>
                  <a:lnTo>
                    <a:pt x="8098" y="17870"/>
                  </a:lnTo>
                  <a:lnTo>
                    <a:pt x="8403" y="17777"/>
                  </a:lnTo>
                  <a:lnTo>
                    <a:pt x="8708" y="17676"/>
                  </a:lnTo>
                  <a:lnTo>
                    <a:pt x="8995" y="17557"/>
                  </a:lnTo>
                  <a:lnTo>
                    <a:pt x="9283" y="17430"/>
                  </a:lnTo>
                  <a:lnTo>
                    <a:pt x="9563" y="17286"/>
                  </a:lnTo>
                  <a:lnTo>
                    <a:pt x="9834" y="17134"/>
                  </a:lnTo>
                  <a:lnTo>
                    <a:pt x="10096" y="16964"/>
                  </a:lnTo>
                  <a:lnTo>
                    <a:pt x="10351" y="16786"/>
                  </a:lnTo>
                  <a:lnTo>
                    <a:pt x="10596" y="16592"/>
                  </a:lnTo>
                  <a:lnTo>
                    <a:pt x="10833" y="16388"/>
                  </a:lnTo>
                  <a:lnTo>
                    <a:pt x="11054" y="16168"/>
                  </a:lnTo>
                  <a:lnTo>
                    <a:pt x="11274" y="15948"/>
                  </a:lnTo>
                  <a:lnTo>
                    <a:pt x="11477" y="15711"/>
                  </a:lnTo>
                  <a:lnTo>
                    <a:pt x="11672" y="15465"/>
                  </a:lnTo>
                  <a:lnTo>
                    <a:pt x="11850" y="15211"/>
                  </a:lnTo>
                  <a:lnTo>
                    <a:pt x="12019" y="14949"/>
                  </a:lnTo>
                  <a:lnTo>
                    <a:pt x="12171" y="14678"/>
                  </a:lnTo>
                  <a:lnTo>
                    <a:pt x="12315" y="14398"/>
                  </a:lnTo>
                  <a:lnTo>
                    <a:pt x="12442" y="14110"/>
                  </a:lnTo>
                  <a:lnTo>
                    <a:pt x="12561" y="13822"/>
                  </a:lnTo>
                  <a:lnTo>
                    <a:pt x="12663" y="13517"/>
                  </a:lnTo>
                  <a:lnTo>
                    <a:pt x="12756" y="13212"/>
                  </a:lnTo>
                  <a:lnTo>
                    <a:pt x="12824" y="12899"/>
                  </a:lnTo>
                  <a:lnTo>
                    <a:pt x="12883" y="12577"/>
                  </a:lnTo>
                  <a:lnTo>
                    <a:pt x="12925" y="12255"/>
                  </a:lnTo>
                  <a:lnTo>
                    <a:pt x="12951" y="11925"/>
                  </a:lnTo>
                  <a:lnTo>
                    <a:pt x="12959" y="11595"/>
                  </a:lnTo>
                  <a:lnTo>
                    <a:pt x="12959" y="11595"/>
                  </a:lnTo>
                  <a:lnTo>
                    <a:pt x="12951" y="11391"/>
                  </a:lnTo>
                  <a:lnTo>
                    <a:pt x="12934" y="11171"/>
                  </a:lnTo>
                  <a:lnTo>
                    <a:pt x="12908" y="10959"/>
                  </a:lnTo>
                  <a:lnTo>
                    <a:pt x="12874" y="10731"/>
                  </a:lnTo>
                  <a:lnTo>
                    <a:pt x="12832" y="10502"/>
                  </a:lnTo>
                  <a:lnTo>
                    <a:pt x="12773" y="10265"/>
                  </a:lnTo>
                  <a:lnTo>
                    <a:pt x="12714" y="10028"/>
                  </a:lnTo>
                  <a:lnTo>
                    <a:pt x="12646" y="9782"/>
                  </a:lnTo>
                  <a:lnTo>
                    <a:pt x="12570" y="9537"/>
                  </a:lnTo>
                  <a:lnTo>
                    <a:pt x="12493" y="9291"/>
                  </a:lnTo>
                  <a:lnTo>
                    <a:pt x="12315" y="8791"/>
                  </a:lnTo>
                  <a:lnTo>
                    <a:pt x="12112" y="8292"/>
                  </a:lnTo>
                  <a:lnTo>
                    <a:pt x="11909" y="7792"/>
                  </a:lnTo>
                  <a:lnTo>
                    <a:pt x="11680" y="7309"/>
                  </a:lnTo>
                  <a:lnTo>
                    <a:pt x="11460" y="6835"/>
                  </a:lnTo>
                  <a:lnTo>
                    <a:pt x="11231" y="6378"/>
                  </a:lnTo>
                  <a:lnTo>
                    <a:pt x="11011" y="5946"/>
                  </a:lnTo>
                  <a:lnTo>
                    <a:pt x="10791" y="5548"/>
                  </a:lnTo>
                  <a:lnTo>
                    <a:pt x="10596" y="5175"/>
                  </a:lnTo>
                  <a:lnTo>
                    <a:pt x="10240" y="4565"/>
                  </a:lnTo>
                  <a:lnTo>
                    <a:pt x="10240" y="4565"/>
                  </a:lnTo>
                  <a:lnTo>
                    <a:pt x="9986" y="4133"/>
                  </a:lnTo>
                  <a:lnTo>
                    <a:pt x="9724" y="3701"/>
                  </a:lnTo>
                  <a:lnTo>
                    <a:pt x="9461" y="3295"/>
                  </a:lnTo>
                  <a:lnTo>
                    <a:pt x="9207" y="2888"/>
                  </a:lnTo>
                  <a:lnTo>
                    <a:pt x="8945" y="2507"/>
                  </a:lnTo>
                  <a:lnTo>
                    <a:pt x="8691" y="2143"/>
                  </a:lnTo>
                  <a:lnTo>
                    <a:pt x="8445" y="1796"/>
                  </a:lnTo>
                  <a:lnTo>
                    <a:pt x="8199" y="1474"/>
                  </a:lnTo>
                  <a:lnTo>
                    <a:pt x="8199" y="147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46;p27"/>
            <p:cNvSpPr/>
            <p:nvPr/>
          </p:nvSpPr>
          <p:spPr>
            <a:xfrm>
              <a:off x="634151" y="3312461"/>
              <a:ext cx="22808" cy="22851"/>
            </a:xfrm>
            <a:custGeom>
              <a:avLst/>
              <a:gdLst/>
              <a:ahLst/>
              <a:cxnLst/>
              <a:rect l="l" t="t" r="r" b="b"/>
              <a:pathLst>
                <a:path w="1059" h="1060" fill="none" extrusionOk="0">
                  <a:moveTo>
                    <a:pt x="0" y="534"/>
                  </a:moveTo>
                  <a:lnTo>
                    <a:pt x="0" y="534"/>
                  </a:lnTo>
                  <a:lnTo>
                    <a:pt x="0" y="484"/>
                  </a:lnTo>
                  <a:lnTo>
                    <a:pt x="9" y="424"/>
                  </a:lnTo>
                  <a:lnTo>
                    <a:pt x="17" y="374"/>
                  </a:lnTo>
                  <a:lnTo>
                    <a:pt x="34" y="331"/>
                  </a:lnTo>
                  <a:lnTo>
                    <a:pt x="85" y="238"/>
                  </a:lnTo>
                  <a:lnTo>
                    <a:pt x="153" y="162"/>
                  </a:lnTo>
                  <a:lnTo>
                    <a:pt x="229" y="94"/>
                  </a:lnTo>
                  <a:lnTo>
                    <a:pt x="322" y="43"/>
                  </a:lnTo>
                  <a:lnTo>
                    <a:pt x="373" y="26"/>
                  </a:lnTo>
                  <a:lnTo>
                    <a:pt x="415" y="18"/>
                  </a:lnTo>
                  <a:lnTo>
                    <a:pt x="474" y="9"/>
                  </a:lnTo>
                  <a:lnTo>
                    <a:pt x="525" y="1"/>
                  </a:lnTo>
                  <a:lnTo>
                    <a:pt x="525" y="1"/>
                  </a:lnTo>
                  <a:lnTo>
                    <a:pt x="576" y="9"/>
                  </a:lnTo>
                  <a:lnTo>
                    <a:pt x="635" y="18"/>
                  </a:lnTo>
                  <a:lnTo>
                    <a:pt x="686" y="26"/>
                  </a:lnTo>
                  <a:lnTo>
                    <a:pt x="729" y="43"/>
                  </a:lnTo>
                  <a:lnTo>
                    <a:pt x="822" y="94"/>
                  </a:lnTo>
                  <a:lnTo>
                    <a:pt x="898" y="162"/>
                  </a:lnTo>
                  <a:lnTo>
                    <a:pt x="966" y="238"/>
                  </a:lnTo>
                  <a:lnTo>
                    <a:pt x="1016" y="331"/>
                  </a:lnTo>
                  <a:lnTo>
                    <a:pt x="1033" y="374"/>
                  </a:lnTo>
                  <a:lnTo>
                    <a:pt x="1042" y="424"/>
                  </a:lnTo>
                  <a:lnTo>
                    <a:pt x="1050" y="484"/>
                  </a:lnTo>
                  <a:lnTo>
                    <a:pt x="1059" y="534"/>
                  </a:lnTo>
                  <a:lnTo>
                    <a:pt x="1059" y="534"/>
                  </a:lnTo>
                  <a:lnTo>
                    <a:pt x="1050" y="585"/>
                  </a:lnTo>
                  <a:lnTo>
                    <a:pt x="1042" y="636"/>
                  </a:lnTo>
                  <a:lnTo>
                    <a:pt x="1033" y="687"/>
                  </a:lnTo>
                  <a:lnTo>
                    <a:pt x="1016" y="738"/>
                  </a:lnTo>
                  <a:lnTo>
                    <a:pt x="966" y="831"/>
                  </a:lnTo>
                  <a:lnTo>
                    <a:pt x="898" y="907"/>
                  </a:lnTo>
                  <a:lnTo>
                    <a:pt x="822" y="975"/>
                  </a:lnTo>
                  <a:lnTo>
                    <a:pt x="729" y="1017"/>
                  </a:lnTo>
                  <a:lnTo>
                    <a:pt x="686" y="1043"/>
                  </a:lnTo>
                  <a:lnTo>
                    <a:pt x="635" y="1051"/>
                  </a:lnTo>
                  <a:lnTo>
                    <a:pt x="576" y="1060"/>
                  </a:lnTo>
                  <a:lnTo>
                    <a:pt x="525" y="1060"/>
                  </a:lnTo>
                  <a:lnTo>
                    <a:pt x="525" y="1060"/>
                  </a:lnTo>
                  <a:lnTo>
                    <a:pt x="474" y="1060"/>
                  </a:lnTo>
                  <a:lnTo>
                    <a:pt x="415" y="1051"/>
                  </a:lnTo>
                  <a:lnTo>
                    <a:pt x="373" y="1043"/>
                  </a:lnTo>
                  <a:lnTo>
                    <a:pt x="322" y="1017"/>
                  </a:lnTo>
                  <a:lnTo>
                    <a:pt x="229" y="975"/>
                  </a:lnTo>
                  <a:lnTo>
                    <a:pt x="153" y="907"/>
                  </a:lnTo>
                  <a:lnTo>
                    <a:pt x="85" y="831"/>
                  </a:lnTo>
                  <a:lnTo>
                    <a:pt x="34" y="738"/>
                  </a:lnTo>
                  <a:lnTo>
                    <a:pt x="17" y="687"/>
                  </a:lnTo>
                  <a:lnTo>
                    <a:pt x="9" y="636"/>
                  </a:lnTo>
                  <a:lnTo>
                    <a:pt x="0" y="585"/>
                  </a:lnTo>
                  <a:lnTo>
                    <a:pt x="0" y="534"/>
                  </a:lnTo>
                  <a:lnTo>
                    <a:pt x="0" y="534"/>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47;p27"/>
            <p:cNvSpPr/>
            <p:nvPr/>
          </p:nvSpPr>
          <p:spPr>
            <a:xfrm>
              <a:off x="648365" y="3299699"/>
              <a:ext cx="74089" cy="111754"/>
            </a:xfrm>
            <a:custGeom>
              <a:avLst/>
              <a:gdLst/>
              <a:ahLst/>
              <a:cxnLst/>
              <a:rect l="l" t="t" r="r" b="b"/>
              <a:pathLst>
                <a:path w="3440" h="5184" fill="none" extrusionOk="0">
                  <a:moveTo>
                    <a:pt x="992" y="4912"/>
                  </a:moveTo>
                  <a:lnTo>
                    <a:pt x="992" y="4912"/>
                  </a:lnTo>
                  <a:lnTo>
                    <a:pt x="949" y="4972"/>
                  </a:lnTo>
                  <a:lnTo>
                    <a:pt x="899" y="5031"/>
                  </a:lnTo>
                  <a:lnTo>
                    <a:pt x="848" y="5073"/>
                  </a:lnTo>
                  <a:lnTo>
                    <a:pt x="788" y="5107"/>
                  </a:lnTo>
                  <a:lnTo>
                    <a:pt x="729" y="5141"/>
                  </a:lnTo>
                  <a:lnTo>
                    <a:pt x="661" y="5158"/>
                  </a:lnTo>
                  <a:lnTo>
                    <a:pt x="594" y="5175"/>
                  </a:lnTo>
                  <a:lnTo>
                    <a:pt x="526" y="5183"/>
                  </a:lnTo>
                  <a:lnTo>
                    <a:pt x="526" y="5183"/>
                  </a:lnTo>
                  <a:lnTo>
                    <a:pt x="458" y="5175"/>
                  </a:lnTo>
                  <a:lnTo>
                    <a:pt x="399" y="5158"/>
                  </a:lnTo>
                  <a:lnTo>
                    <a:pt x="331" y="5141"/>
                  </a:lnTo>
                  <a:lnTo>
                    <a:pt x="263" y="5107"/>
                  </a:lnTo>
                  <a:lnTo>
                    <a:pt x="263" y="5107"/>
                  </a:lnTo>
                  <a:lnTo>
                    <a:pt x="221" y="5082"/>
                  </a:lnTo>
                  <a:lnTo>
                    <a:pt x="179" y="5048"/>
                  </a:lnTo>
                  <a:lnTo>
                    <a:pt x="145" y="5005"/>
                  </a:lnTo>
                  <a:lnTo>
                    <a:pt x="111" y="4972"/>
                  </a:lnTo>
                  <a:lnTo>
                    <a:pt x="52" y="4878"/>
                  </a:lnTo>
                  <a:lnTo>
                    <a:pt x="18" y="4785"/>
                  </a:lnTo>
                  <a:lnTo>
                    <a:pt x="1" y="4684"/>
                  </a:lnTo>
                  <a:lnTo>
                    <a:pt x="1" y="4582"/>
                  </a:lnTo>
                  <a:lnTo>
                    <a:pt x="9" y="4531"/>
                  </a:lnTo>
                  <a:lnTo>
                    <a:pt x="26" y="4480"/>
                  </a:lnTo>
                  <a:lnTo>
                    <a:pt x="43" y="4430"/>
                  </a:lnTo>
                  <a:lnTo>
                    <a:pt x="69" y="4387"/>
                  </a:lnTo>
                  <a:lnTo>
                    <a:pt x="2448" y="263"/>
                  </a:lnTo>
                  <a:lnTo>
                    <a:pt x="2448" y="263"/>
                  </a:lnTo>
                  <a:lnTo>
                    <a:pt x="2482" y="220"/>
                  </a:lnTo>
                  <a:lnTo>
                    <a:pt x="2516" y="178"/>
                  </a:lnTo>
                  <a:lnTo>
                    <a:pt x="2550" y="144"/>
                  </a:lnTo>
                  <a:lnTo>
                    <a:pt x="2592" y="110"/>
                  </a:lnTo>
                  <a:lnTo>
                    <a:pt x="2677" y="59"/>
                  </a:lnTo>
                  <a:lnTo>
                    <a:pt x="2770" y="17"/>
                  </a:lnTo>
                  <a:lnTo>
                    <a:pt x="2872" y="0"/>
                  </a:lnTo>
                  <a:lnTo>
                    <a:pt x="2974" y="8"/>
                  </a:lnTo>
                  <a:lnTo>
                    <a:pt x="3024" y="17"/>
                  </a:lnTo>
                  <a:lnTo>
                    <a:pt x="3075" y="25"/>
                  </a:lnTo>
                  <a:lnTo>
                    <a:pt x="3126" y="51"/>
                  </a:lnTo>
                  <a:lnTo>
                    <a:pt x="3177" y="76"/>
                  </a:lnTo>
                  <a:lnTo>
                    <a:pt x="3177" y="76"/>
                  </a:lnTo>
                  <a:lnTo>
                    <a:pt x="3219" y="102"/>
                  </a:lnTo>
                  <a:lnTo>
                    <a:pt x="3261" y="136"/>
                  </a:lnTo>
                  <a:lnTo>
                    <a:pt x="3295" y="169"/>
                  </a:lnTo>
                  <a:lnTo>
                    <a:pt x="3329" y="212"/>
                  </a:lnTo>
                  <a:lnTo>
                    <a:pt x="3380" y="296"/>
                  </a:lnTo>
                  <a:lnTo>
                    <a:pt x="3422" y="398"/>
                  </a:lnTo>
                  <a:lnTo>
                    <a:pt x="3439" y="491"/>
                  </a:lnTo>
                  <a:lnTo>
                    <a:pt x="3431" y="593"/>
                  </a:lnTo>
                  <a:lnTo>
                    <a:pt x="3422" y="644"/>
                  </a:lnTo>
                  <a:lnTo>
                    <a:pt x="3414" y="695"/>
                  </a:lnTo>
                  <a:lnTo>
                    <a:pt x="3389" y="745"/>
                  </a:lnTo>
                  <a:lnTo>
                    <a:pt x="3363" y="796"/>
                  </a:lnTo>
                  <a:lnTo>
                    <a:pt x="992" y="4912"/>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48;p27"/>
            <p:cNvSpPr/>
            <p:nvPr/>
          </p:nvSpPr>
          <p:spPr>
            <a:xfrm>
              <a:off x="710025" y="3377281"/>
              <a:ext cx="22830" cy="22851"/>
            </a:xfrm>
            <a:custGeom>
              <a:avLst/>
              <a:gdLst/>
              <a:ahLst/>
              <a:cxnLst/>
              <a:rect l="l" t="t" r="r" b="b"/>
              <a:pathLst>
                <a:path w="1060" h="1060" fill="none" extrusionOk="0">
                  <a:moveTo>
                    <a:pt x="534" y="1059"/>
                  </a:moveTo>
                  <a:lnTo>
                    <a:pt x="534" y="1059"/>
                  </a:lnTo>
                  <a:lnTo>
                    <a:pt x="475" y="1051"/>
                  </a:lnTo>
                  <a:lnTo>
                    <a:pt x="424" y="1042"/>
                  </a:lnTo>
                  <a:lnTo>
                    <a:pt x="373" y="1034"/>
                  </a:lnTo>
                  <a:lnTo>
                    <a:pt x="331" y="1017"/>
                  </a:lnTo>
                  <a:lnTo>
                    <a:pt x="238" y="966"/>
                  </a:lnTo>
                  <a:lnTo>
                    <a:pt x="161" y="898"/>
                  </a:lnTo>
                  <a:lnTo>
                    <a:pt x="94" y="822"/>
                  </a:lnTo>
                  <a:lnTo>
                    <a:pt x="43" y="729"/>
                  </a:lnTo>
                  <a:lnTo>
                    <a:pt x="26" y="687"/>
                  </a:lnTo>
                  <a:lnTo>
                    <a:pt x="17" y="636"/>
                  </a:lnTo>
                  <a:lnTo>
                    <a:pt x="9" y="585"/>
                  </a:lnTo>
                  <a:lnTo>
                    <a:pt x="0" y="526"/>
                  </a:lnTo>
                  <a:lnTo>
                    <a:pt x="0" y="526"/>
                  </a:lnTo>
                  <a:lnTo>
                    <a:pt x="9" y="475"/>
                  </a:lnTo>
                  <a:lnTo>
                    <a:pt x="17" y="424"/>
                  </a:lnTo>
                  <a:lnTo>
                    <a:pt x="26" y="373"/>
                  </a:lnTo>
                  <a:lnTo>
                    <a:pt x="43" y="322"/>
                  </a:lnTo>
                  <a:lnTo>
                    <a:pt x="94" y="229"/>
                  </a:lnTo>
                  <a:lnTo>
                    <a:pt x="161" y="153"/>
                  </a:lnTo>
                  <a:lnTo>
                    <a:pt x="238" y="85"/>
                  </a:lnTo>
                  <a:lnTo>
                    <a:pt x="331" y="43"/>
                  </a:lnTo>
                  <a:lnTo>
                    <a:pt x="373" y="17"/>
                  </a:lnTo>
                  <a:lnTo>
                    <a:pt x="424" y="9"/>
                  </a:lnTo>
                  <a:lnTo>
                    <a:pt x="475" y="1"/>
                  </a:lnTo>
                  <a:lnTo>
                    <a:pt x="534" y="1"/>
                  </a:lnTo>
                  <a:lnTo>
                    <a:pt x="534" y="1"/>
                  </a:lnTo>
                  <a:lnTo>
                    <a:pt x="585" y="1"/>
                  </a:lnTo>
                  <a:lnTo>
                    <a:pt x="636" y="9"/>
                  </a:lnTo>
                  <a:lnTo>
                    <a:pt x="686" y="17"/>
                  </a:lnTo>
                  <a:lnTo>
                    <a:pt x="737" y="43"/>
                  </a:lnTo>
                  <a:lnTo>
                    <a:pt x="830" y="85"/>
                  </a:lnTo>
                  <a:lnTo>
                    <a:pt x="907" y="153"/>
                  </a:lnTo>
                  <a:lnTo>
                    <a:pt x="974" y="229"/>
                  </a:lnTo>
                  <a:lnTo>
                    <a:pt x="1017" y="322"/>
                  </a:lnTo>
                  <a:lnTo>
                    <a:pt x="1042" y="373"/>
                  </a:lnTo>
                  <a:lnTo>
                    <a:pt x="1051" y="424"/>
                  </a:lnTo>
                  <a:lnTo>
                    <a:pt x="1059" y="475"/>
                  </a:lnTo>
                  <a:lnTo>
                    <a:pt x="1059" y="526"/>
                  </a:lnTo>
                  <a:lnTo>
                    <a:pt x="1059" y="526"/>
                  </a:lnTo>
                  <a:lnTo>
                    <a:pt x="1059" y="585"/>
                  </a:lnTo>
                  <a:lnTo>
                    <a:pt x="1051" y="636"/>
                  </a:lnTo>
                  <a:lnTo>
                    <a:pt x="1042" y="687"/>
                  </a:lnTo>
                  <a:lnTo>
                    <a:pt x="1017" y="729"/>
                  </a:lnTo>
                  <a:lnTo>
                    <a:pt x="974" y="822"/>
                  </a:lnTo>
                  <a:lnTo>
                    <a:pt x="907" y="898"/>
                  </a:lnTo>
                  <a:lnTo>
                    <a:pt x="830" y="966"/>
                  </a:lnTo>
                  <a:lnTo>
                    <a:pt x="737" y="1017"/>
                  </a:lnTo>
                  <a:lnTo>
                    <a:pt x="686" y="1034"/>
                  </a:lnTo>
                  <a:lnTo>
                    <a:pt x="636" y="1042"/>
                  </a:lnTo>
                  <a:lnTo>
                    <a:pt x="585" y="1051"/>
                  </a:lnTo>
                  <a:lnTo>
                    <a:pt x="534" y="1059"/>
                  </a:lnTo>
                  <a:lnTo>
                    <a:pt x="534" y="1059"/>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49;p27"/>
            <p:cNvSpPr/>
            <p:nvPr/>
          </p:nvSpPr>
          <p:spPr>
            <a:xfrm>
              <a:off x="721504" y="3400110"/>
              <a:ext cx="22" cy="22"/>
            </a:xfrm>
            <a:custGeom>
              <a:avLst/>
              <a:gdLst/>
              <a:ahLst/>
              <a:cxnLst/>
              <a:rect l="l" t="t" r="r" b="b"/>
              <a:pathLst>
                <a:path w="1" h="1" fill="none" extrusionOk="0">
                  <a:moveTo>
                    <a:pt x="1" y="0"/>
                  </a:moveTo>
                  <a:lnTo>
                    <a:pt x="1"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664;p47"/>
          <p:cNvSpPr txBox="1">
            <a:spLocks/>
          </p:cNvSpPr>
          <p:nvPr/>
        </p:nvSpPr>
        <p:spPr>
          <a:xfrm>
            <a:off x="735546" y="236348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rgbClr val="FFFEFC"/>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Humidity</a:t>
            </a:r>
            <a:endParaRPr lang="en-US" dirty="0"/>
          </a:p>
        </p:txBody>
      </p:sp>
      <p:grpSp>
        <p:nvGrpSpPr>
          <p:cNvPr id="9" name="Group 8"/>
          <p:cNvGrpSpPr/>
          <p:nvPr/>
        </p:nvGrpSpPr>
        <p:grpSpPr>
          <a:xfrm>
            <a:off x="7539856" y="1596911"/>
            <a:ext cx="428700" cy="1930200"/>
            <a:chOff x="2949577" y="1204077"/>
            <a:chExt cx="428700" cy="1930200"/>
          </a:xfrm>
        </p:grpSpPr>
        <p:sp>
          <p:nvSpPr>
            <p:cNvPr id="119" name="Google Shape;5589;p33"/>
            <p:cNvSpPr/>
            <p:nvPr/>
          </p:nvSpPr>
          <p:spPr>
            <a:xfrm>
              <a:off x="3031452" y="1204077"/>
              <a:ext cx="257100" cy="1728900"/>
            </a:xfrm>
            <a:prstGeom prst="roundRect">
              <a:avLst>
                <a:gd name="adj" fmla="val 50000"/>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0;p33"/>
            <p:cNvSpPr/>
            <p:nvPr/>
          </p:nvSpPr>
          <p:spPr>
            <a:xfrm>
              <a:off x="2949577" y="2705577"/>
              <a:ext cx="428700" cy="4287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1;p33"/>
            <p:cNvSpPr/>
            <p:nvPr/>
          </p:nvSpPr>
          <p:spPr>
            <a:xfrm>
              <a:off x="3102877" y="1327902"/>
              <a:ext cx="119100" cy="1578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92;p33"/>
            <p:cNvSpPr/>
            <p:nvPr/>
          </p:nvSpPr>
          <p:spPr>
            <a:xfrm>
              <a:off x="3100452" y="2213727"/>
              <a:ext cx="121500" cy="692700"/>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593;p33"/>
            <p:cNvSpPr/>
            <p:nvPr/>
          </p:nvSpPr>
          <p:spPr>
            <a:xfrm>
              <a:off x="3035377" y="2791377"/>
              <a:ext cx="257100" cy="2571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94;p33"/>
            <p:cNvSpPr/>
            <p:nvPr/>
          </p:nvSpPr>
          <p:spPr>
            <a:xfrm>
              <a:off x="3078252" y="2829477"/>
              <a:ext cx="96000" cy="96000"/>
            </a:xfrm>
            <a:prstGeom prst="ellipse">
              <a:avLst/>
            </a:prstGeom>
            <a:solidFill>
              <a:srgbClr val="FF4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668;p47"/>
          <p:cNvSpPr txBox="1">
            <a:spLocks/>
          </p:cNvSpPr>
          <p:nvPr/>
        </p:nvSpPr>
        <p:spPr>
          <a:xfrm>
            <a:off x="6582081" y="357811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Temperature</a:t>
            </a:r>
            <a:endParaRPr lang="en-US" dirty="0"/>
          </a:p>
        </p:txBody>
      </p:sp>
      <p:grpSp>
        <p:nvGrpSpPr>
          <p:cNvPr id="10" name="Group 9"/>
          <p:cNvGrpSpPr/>
          <p:nvPr/>
        </p:nvGrpSpPr>
        <p:grpSpPr>
          <a:xfrm>
            <a:off x="5552863" y="1531770"/>
            <a:ext cx="798000" cy="798000"/>
            <a:chOff x="6329981" y="1520789"/>
            <a:chExt cx="798000" cy="798000"/>
          </a:xfrm>
        </p:grpSpPr>
        <p:sp>
          <p:nvSpPr>
            <p:cNvPr id="140" name="Google Shape;5076;p31"/>
            <p:cNvSpPr/>
            <p:nvPr/>
          </p:nvSpPr>
          <p:spPr>
            <a:xfrm>
              <a:off x="6329981" y="1520789"/>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27" name="Google Shape;5800;p34"/>
            <p:cNvGrpSpPr/>
            <p:nvPr/>
          </p:nvGrpSpPr>
          <p:grpSpPr>
            <a:xfrm>
              <a:off x="6503056" y="1693864"/>
              <a:ext cx="451850" cy="451850"/>
              <a:chOff x="1773750" y="1019000"/>
              <a:chExt cx="451850" cy="451850"/>
            </a:xfrm>
          </p:grpSpPr>
          <p:sp>
            <p:nvSpPr>
              <p:cNvPr id="128" name="Google Shape;5801;p34"/>
              <p:cNvSpPr/>
              <p:nvPr/>
            </p:nvSpPr>
            <p:spPr>
              <a:xfrm>
                <a:off x="1773750" y="1019000"/>
                <a:ext cx="451850" cy="451850"/>
              </a:xfrm>
              <a:custGeom>
                <a:avLst/>
                <a:gdLst/>
                <a:ahLst/>
                <a:cxnLst/>
                <a:rect l="l" t="t" r="r" b="b"/>
                <a:pathLst>
                  <a:path w="18074" h="18074" extrusionOk="0">
                    <a:moveTo>
                      <a:pt x="7495" y="5327"/>
                    </a:moveTo>
                    <a:lnTo>
                      <a:pt x="8503" y="5768"/>
                    </a:lnTo>
                    <a:lnTo>
                      <a:pt x="8503" y="7758"/>
                    </a:lnTo>
                    <a:lnTo>
                      <a:pt x="7097" y="6344"/>
                    </a:lnTo>
                    <a:lnTo>
                      <a:pt x="7495" y="5327"/>
                    </a:lnTo>
                    <a:close/>
                    <a:moveTo>
                      <a:pt x="10570" y="5319"/>
                    </a:moveTo>
                    <a:lnTo>
                      <a:pt x="10968" y="6352"/>
                    </a:lnTo>
                    <a:lnTo>
                      <a:pt x="9562" y="7758"/>
                    </a:lnTo>
                    <a:lnTo>
                      <a:pt x="9562" y="5759"/>
                    </a:lnTo>
                    <a:lnTo>
                      <a:pt x="10570" y="5319"/>
                    </a:lnTo>
                    <a:close/>
                    <a:moveTo>
                      <a:pt x="6352" y="7098"/>
                    </a:moveTo>
                    <a:lnTo>
                      <a:pt x="7758" y="8503"/>
                    </a:lnTo>
                    <a:lnTo>
                      <a:pt x="5768" y="8503"/>
                    </a:lnTo>
                    <a:lnTo>
                      <a:pt x="5327" y="7504"/>
                    </a:lnTo>
                    <a:lnTo>
                      <a:pt x="6352" y="7098"/>
                    </a:lnTo>
                    <a:close/>
                    <a:moveTo>
                      <a:pt x="11722" y="7098"/>
                    </a:moveTo>
                    <a:lnTo>
                      <a:pt x="12746" y="7496"/>
                    </a:lnTo>
                    <a:lnTo>
                      <a:pt x="12306" y="8503"/>
                    </a:lnTo>
                    <a:lnTo>
                      <a:pt x="10316" y="8503"/>
                    </a:lnTo>
                    <a:lnTo>
                      <a:pt x="11722" y="7098"/>
                    </a:lnTo>
                    <a:close/>
                    <a:moveTo>
                      <a:pt x="7758" y="9562"/>
                    </a:moveTo>
                    <a:lnTo>
                      <a:pt x="6352" y="10968"/>
                    </a:lnTo>
                    <a:lnTo>
                      <a:pt x="5327" y="10578"/>
                    </a:lnTo>
                    <a:lnTo>
                      <a:pt x="5768" y="9562"/>
                    </a:lnTo>
                    <a:close/>
                    <a:moveTo>
                      <a:pt x="12306" y="9562"/>
                    </a:moveTo>
                    <a:lnTo>
                      <a:pt x="12746" y="10562"/>
                    </a:lnTo>
                    <a:lnTo>
                      <a:pt x="11722" y="10968"/>
                    </a:lnTo>
                    <a:lnTo>
                      <a:pt x="10316" y="9562"/>
                    </a:lnTo>
                    <a:close/>
                    <a:moveTo>
                      <a:pt x="9562" y="10316"/>
                    </a:moveTo>
                    <a:lnTo>
                      <a:pt x="10976" y="11722"/>
                    </a:lnTo>
                    <a:lnTo>
                      <a:pt x="10578" y="12738"/>
                    </a:lnTo>
                    <a:lnTo>
                      <a:pt x="9562" y="12298"/>
                    </a:lnTo>
                    <a:lnTo>
                      <a:pt x="9562" y="10316"/>
                    </a:lnTo>
                    <a:close/>
                    <a:moveTo>
                      <a:pt x="8503" y="10316"/>
                    </a:moveTo>
                    <a:lnTo>
                      <a:pt x="8503" y="12306"/>
                    </a:lnTo>
                    <a:lnTo>
                      <a:pt x="7504" y="12747"/>
                    </a:lnTo>
                    <a:lnTo>
                      <a:pt x="7097" y="11722"/>
                    </a:lnTo>
                    <a:lnTo>
                      <a:pt x="8503" y="10316"/>
                    </a:lnTo>
                    <a:close/>
                    <a:moveTo>
                      <a:pt x="8978" y="0"/>
                    </a:move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360" y="4116"/>
                    </a:lnTo>
                    <a:lnTo>
                      <a:pt x="7309" y="4099"/>
                    </a:lnTo>
                    <a:lnTo>
                      <a:pt x="7258" y="4091"/>
                    </a:lnTo>
                    <a:lnTo>
                      <a:pt x="7148" y="4091"/>
                    </a:lnTo>
                    <a:lnTo>
                      <a:pt x="7097" y="4099"/>
                    </a:lnTo>
                    <a:lnTo>
                      <a:pt x="7047" y="4116"/>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50" y="4879"/>
                    </a:lnTo>
                    <a:lnTo>
                      <a:pt x="2092" y="4955"/>
                    </a:lnTo>
                    <a:lnTo>
                      <a:pt x="2151" y="5023"/>
                    </a:lnTo>
                    <a:lnTo>
                      <a:pt x="2211" y="5082"/>
                    </a:lnTo>
                    <a:lnTo>
                      <a:pt x="2287" y="5124"/>
                    </a:lnTo>
                    <a:lnTo>
                      <a:pt x="2363" y="5158"/>
                    </a:lnTo>
                    <a:lnTo>
                      <a:pt x="2448" y="5183"/>
                    </a:lnTo>
                    <a:lnTo>
                      <a:pt x="2532" y="5192"/>
                    </a:lnTo>
                    <a:lnTo>
                      <a:pt x="2600" y="5183"/>
                    </a:lnTo>
                    <a:lnTo>
                      <a:pt x="2668" y="5167"/>
                    </a:lnTo>
                    <a:lnTo>
                      <a:pt x="4048" y="4802"/>
                    </a:lnTo>
                    <a:lnTo>
                      <a:pt x="5531" y="6284"/>
                    </a:lnTo>
                    <a:lnTo>
                      <a:pt x="4421" y="6716"/>
                    </a:lnTo>
                    <a:lnTo>
                      <a:pt x="4370" y="6742"/>
                    </a:lnTo>
                    <a:lnTo>
                      <a:pt x="4328" y="6767"/>
                    </a:lnTo>
                    <a:lnTo>
                      <a:pt x="4286" y="6801"/>
                    </a:lnTo>
                    <a:lnTo>
                      <a:pt x="4243" y="6835"/>
                    </a:lnTo>
                    <a:lnTo>
                      <a:pt x="4209" y="6877"/>
                    </a:lnTo>
                    <a:lnTo>
                      <a:pt x="4175" y="6920"/>
                    </a:lnTo>
                    <a:lnTo>
                      <a:pt x="4150" y="6962"/>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1296" y="9562"/>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143" y="11027"/>
                    </a:lnTo>
                    <a:lnTo>
                      <a:pt x="1211" y="11053"/>
                    </a:lnTo>
                    <a:lnTo>
                      <a:pt x="1270" y="11061"/>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1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85" y="15457"/>
                    </a:lnTo>
                    <a:lnTo>
                      <a:pt x="2727" y="15491"/>
                    </a:lnTo>
                    <a:lnTo>
                      <a:pt x="2770" y="15516"/>
                    </a:lnTo>
                    <a:lnTo>
                      <a:pt x="2820" y="15542"/>
                    </a:lnTo>
                    <a:lnTo>
                      <a:pt x="2922" y="15567"/>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726" y="16067"/>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64" y="13958"/>
                    </a:lnTo>
                    <a:lnTo>
                      <a:pt x="7114" y="13975"/>
                    </a:lnTo>
                    <a:lnTo>
                      <a:pt x="7216" y="13983"/>
                    </a:lnTo>
                    <a:lnTo>
                      <a:pt x="7267" y="13975"/>
                    </a:lnTo>
                    <a:lnTo>
                      <a:pt x="7318" y="13966"/>
                    </a:lnTo>
                    <a:lnTo>
                      <a:pt x="7377" y="13958"/>
                    </a:lnTo>
                    <a:lnTo>
                      <a:pt x="7428" y="13932"/>
                    </a:lnTo>
                    <a:lnTo>
                      <a:pt x="8503" y="13458"/>
                    </a:lnTo>
                    <a:lnTo>
                      <a:pt x="8503" y="1555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114" y="17049"/>
                    </a:lnTo>
                    <a:lnTo>
                      <a:pt x="7157" y="17100"/>
                    </a:lnTo>
                    <a:lnTo>
                      <a:pt x="7207" y="17151"/>
                    </a:lnTo>
                    <a:lnTo>
                      <a:pt x="7267" y="17185"/>
                    </a:lnTo>
                    <a:lnTo>
                      <a:pt x="7335" y="17218"/>
                    </a:lnTo>
                    <a:lnTo>
                      <a:pt x="7394" y="17235"/>
                    </a:lnTo>
                    <a:lnTo>
                      <a:pt x="7462" y="17252"/>
                    </a:lnTo>
                    <a:lnTo>
                      <a:pt x="7597" y="17252"/>
                    </a:lnTo>
                    <a:lnTo>
                      <a:pt x="7665" y="17235"/>
                    </a:lnTo>
                    <a:lnTo>
                      <a:pt x="7733" y="17218"/>
                    </a:lnTo>
                    <a:lnTo>
                      <a:pt x="7792" y="17185"/>
                    </a:lnTo>
                    <a:lnTo>
                      <a:pt x="8503" y="16778"/>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341" y="17218"/>
                    </a:lnTo>
                    <a:lnTo>
                      <a:pt x="10409" y="17235"/>
                    </a:lnTo>
                    <a:lnTo>
                      <a:pt x="10477" y="17252"/>
                    </a:lnTo>
                    <a:lnTo>
                      <a:pt x="10612" y="17252"/>
                    </a:lnTo>
                    <a:lnTo>
                      <a:pt x="10671" y="17235"/>
                    </a:lnTo>
                    <a:lnTo>
                      <a:pt x="10739" y="17218"/>
                    </a:lnTo>
                    <a:lnTo>
                      <a:pt x="10799" y="17185"/>
                    </a:lnTo>
                    <a:lnTo>
                      <a:pt x="10858" y="17151"/>
                    </a:lnTo>
                    <a:lnTo>
                      <a:pt x="10909" y="17100"/>
                    </a:lnTo>
                    <a:lnTo>
                      <a:pt x="10959" y="17049"/>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714" y="13949"/>
                    </a:lnTo>
                    <a:lnTo>
                      <a:pt x="10765" y="13966"/>
                    </a:lnTo>
                    <a:lnTo>
                      <a:pt x="10815" y="13975"/>
                    </a:lnTo>
                    <a:lnTo>
                      <a:pt x="10917" y="13975"/>
                    </a:lnTo>
                    <a:lnTo>
                      <a:pt x="10976" y="13966"/>
                    </a:lnTo>
                    <a:lnTo>
                      <a:pt x="11027" y="13949"/>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339"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720" y="15457"/>
                    </a:lnTo>
                    <a:lnTo>
                      <a:pt x="14762" y="15491"/>
                    </a:lnTo>
                    <a:lnTo>
                      <a:pt x="14805" y="15516"/>
                    </a:lnTo>
                    <a:lnTo>
                      <a:pt x="14855" y="15542"/>
                    </a:lnTo>
                    <a:lnTo>
                      <a:pt x="14949" y="15567"/>
                    </a:lnTo>
                    <a:lnTo>
                      <a:pt x="15050" y="15575"/>
                    </a:lnTo>
                    <a:lnTo>
                      <a:pt x="15152" y="15567"/>
                    </a:lnTo>
                    <a:lnTo>
                      <a:pt x="15253" y="15542"/>
                    </a:lnTo>
                    <a:lnTo>
                      <a:pt x="15296" y="15516"/>
                    </a:lnTo>
                    <a:lnTo>
                      <a:pt x="15338" y="15491"/>
                    </a:lnTo>
                    <a:lnTo>
                      <a:pt x="15389" y="15457"/>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457" y="12882"/>
                    </a:lnTo>
                    <a:lnTo>
                      <a:pt x="15406" y="12899"/>
                    </a:lnTo>
                    <a:lnTo>
                      <a:pt x="14017" y="13272"/>
                    </a:lnTo>
                    <a:lnTo>
                      <a:pt x="12535" y="11790"/>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95" y="11061"/>
                    </a:lnTo>
                    <a:lnTo>
                      <a:pt x="16863" y="11053"/>
                    </a:lnTo>
                    <a:lnTo>
                      <a:pt x="16930" y="11027"/>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6778" y="8503"/>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74" y="5183"/>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802;p34"/>
              <p:cNvSpPr/>
              <p:nvPr/>
            </p:nvSpPr>
            <p:spPr>
              <a:xfrm>
                <a:off x="1773750" y="1019000"/>
                <a:ext cx="451850" cy="451850"/>
              </a:xfrm>
              <a:custGeom>
                <a:avLst/>
                <a:gdLst/>
                <a:ahLst/>
                <a:cxnLst/>
                <a:rect l="l" t="t" r="r" b="b"/>
                <a:pathLst>
                  <a:path w="18074" h="18074" fill="none" extrusionOk="0">
                    <a:moveTo>
                      <a:pt x="17540" y="8503"/>
                    </a:moveTo>
                    <a:lnTo>
                      <a:pt x="16778" y="8503"/>
                    </a:lnTo>
                    <a:lnTo>
                      <a:pt x="17184" y="7792"/>
                    </a:lnTo>
                    <a:lnTo>
                      <a:pt x="17184" y="7792"/>
                    </a:lnTo>
                    <a:lnTo>
                      <a:pt x="17210" y="7741"/>
                    </a:lnTo>
                    <a:lnTo>
                      <a:pt x="17227" y="7699"/>
                    </a:lnTo>
                    <a:lnTo>
                      <a:pt x="17244" y="7648"/>
                    </a:lnTo>
                    <a:lnTo>
                      <a:pt x="17252" y="7597"/>
                    </a:lnTo>
                    <a:lnTo>
                      <a:pt x="17252" y="7487"/>
                    </a:lnTo>
                    <a:lnTo>
                      <a:pt x="17235" y="7394"/>
                    </a:lnTo>
                    <a:lnTo>
                      <a:pt x="17201" y="7292"/>
                    </a:lnTo>
                    <a:lnTo>
                      <a:pt x="17151" y="7208"/>
                    </a:lnTo>
                    <a:lnTo>
                      <a:pt x="17117" y="7165"/>
                    </a:lnTo>
                    <a:lnTo>
                      <a:pt x="17083" y="7131"/>
                    </a:lnTo>
                    <a:lnTo>
                      <a:pt x="17040" y="7098"/>
                    </a:lnTo>
                    <a:lnTo>
                      <a:pt x="16990" y="7072"/>
                    </a:lnTo>
                    <a:lnTo>
                      <a:pt x="16990" y="7072"/>
                    </a:lnTo>
                    <a:lnTo>
                      <a:pt x="16947" y="7047"/>
                    </a:lnTo>
                    <a:lnTo>
                      <a:pt x="16896" y="7021"/>
                    </a:lnTo>
                    <a:lnTo>
                      <a:pt x="16846" y="7013"/>
                    </a:lnTo>
                    <a:lnTo>
                      <a:pt x="16795" y="7004"/>
                    </a:lnTo>
                    <a:lnTo>
                      <a:pt x="16693" y="6996"/>
                    </a:lnTo>
                    <a:lnTo>
                      <a:pt x="16592" y="7013"/>
                    </a:lnTo>
                    <a:lnTo>
                      <a:pt x="16498" y="7055"/>
                    </a:lnTo>
                    <a:lnTo>
                      <a:pt x="16405" y="7106"/>
                    </a:lnTo>
                    <a:lnTo>
                      <a:pt x="16371" y="7140"/>
                    </a:lnTo>
                    <a:lnTo>
                      <a:pt x="16329" y="7174"/>
                    </a:lnTo>
                    <a:lnTo>
                      <a:pt x="16295" y="7216"/>
                    </a:lnTo>
                    <a:lnTo>
                      <a:pt x="16270" y="7267"/>
                    </a:lnTo>
                    <a:lnTo>
                      <a:pt x="15550" y="8503"/>
                    </a:lnTo>
                    <a:lnTo>
                      <a:pt x="13458" y="8503"/>
                    </a:lnTo>
                    <a:lnTo>
                      <a:pt x="13932" y="7411"/>
                    </a:lnTo>
                    <a:lnTo>
                      <a:pt x="13932" y="7411"/>
                    </a:lnTo>
                    <a:lnTo>
                      <a:pt x="13949" y="7360"/>
                    </a:lnTo>
                    <a:lnTo>
                      <a:pt x="13966" y="7309"/>
                    </a:lnTo>
                    <a:lnTo>
                      <a:pt x="13975" y="7258"/>
                    </a:lnTo>
                    <a:lnTo>
                      <a:pt x="13975" y="7199"/>
                    </a:lnTo>
                    <a:lnTo>
                      <a:pt x="13975" y="7148"/>
                    </a:lnTo>
                    <a:lnTo>
                      <a:pt x="13966" y="7098"/>
                    </a:lnTo>
                    <a:lnTo>
                      <a:pt x="13958" y="7047"/>
                    </a:lnTo>
                    <a:lnTo>
                      <a:pt x="13932" y="6996"/>
                    </a:lnTo>
                    <a:lnTo>
                      <a:pt x="13932" y="6996"/>
                    </a:lnTo>
                    <a:lnTo>
                      <a:pt x="13915" y="6945"/>
                    </a:lnTo>
                    <a:lnTo>
                      <a:pt x="13881" y="6903"/>
                    </a:lnTo>
                    <a:lnTo>
                      <a:pt x="13856" y="6860"/>
                    </a:lnTo>
                    <a:lnTo>
                      <a:pt x="13814" y="6818"/>
                    </a:lnTo>
                    <a:lnTo>
                      <a:pt x="13780" y="6784"/>
                    </a:lnTo>
                    <a:lnTo>
                      <a:pt x="13737" y="6750"/>
                    </a:lnTo>
                    <a:lnTo>
                      <a:pt x="13687" y="6725"/>
                    </a:lnTo>
                    <a:lnTo>
                      <a:pt x="13636" y="6708"/>
                    </a:lnTo>
                    <a:lnTo>
                      <a:pt x="12543" y="6276"/>
                    </a:lnTo>
                    <a:lnTo>
                      <a:pt x="14017" y="4802"/>
                    </a:lnTo>
                    <a:lnTo>
                      <a:pt x="15406" y="5167"/>
                    </a:lnTo>
                    <a:lnTo>
                      <a:pt x="15406" y="5167"/>
                    </a:lnTo>
                    <a:lnTo>
                      <a:pt x="15474" y="5183"/>
                    </a:lnTo>
                    <a:lnTo>
                      <a:pt x="15541" y="5192"/>
                    </a:lnTo>
                    <a:lnTo>
                      <a:pt x="15541" y="5192"/>
                    </a:lnTo>
                    <a:lnTo>
                      <a:pt x="15626" y="5183"/>
                    </a:lnTo>
                    <a:lnTo>
                      <a:pt x="15711" y="5158"/>
                    </a:lnTo>
                    <a:lnTo>
                      <a:pt x="15787" y="5124"/>
                    </a:lnTo>
                    <a:lnTo>
                      <a:pt x="15855" y="5082"/>
                    </a:lnTo>
                    <a:lnTo>
                      <a:pt x="15922" y="5023"/>
                    </a:lnTo>
                    <a:lnTo>
                      <a:pt x="15973" y="4955"/>
                    </a:lnTo>
                    <a:lnTo>
                      <a:pt x="16024" y="4879"/>
                    </a:lnTo>
                    <a:lnTo>
                      <a:pt x="16050" y="4794"/>
                    </a:lnTo>
                    <a:lnTo>
                      <a:pt x="16050" y="4794"/>
                    </a:lnTo>
                    <a:lnTo>
                      <a:pt x="16058" y="4743"/>
                    </a:lnTo>
                    <a:lnTo>
                      <a:pt x="16066" y="4692"/>
                    </a:lnTo>
                    <a:lnTo>
                      <a:pt x="16066" y="4633"/>
                    </a:lnTo>
                    <a:lnTo>
                      <a:pt x="16066" y="4582"/>
                    </a:lnTo>
                    <a:lnTo>
                      <a:pt x="16041" y="4489"/>
                    </a:lnTo>
                    <a:lnTo>
                      <a:pt x="15999" y="4396"/>
                    </a:lnTo>
                    <a:lnTo>
                      <a:pt x="15939" y="4311"/>
                    </a:lnTo>
                    <a:lnTo>
                      <a:pt x="15863" y="4243"/>
                    </a:lnTo>
                    <a:lnTo>
                      <a:pt x="15821" y="4209"/>
                    </a:lnTo>
                    <a:lnTo>
                      <a:pt x="15779" y="4184"/>
                    </a:lnTo>
                    <a:lnTo>
                      <a:pt x="15728" y="4167"/>
                    </a:lnTo>
                    <a:lnTo>
                      <a:pt x="15677" y="4150"/>
                    </a:lnTo>
                    <a:lnTo>
                      <a:pt x="14881" y="3938"/>
                    </a:lnTo>
                    <a:lnTo>
                      <a:pt x="15423" y="3396"/>
                    </a:lnTo>
                    <a:lnTo>
                      <a:pt x="15423" y="3396"/>
                    </a:lnTo>
                    <a:lnTo>
                      <a:pt x="15465" y="3354"/>
                    </a:lnTo>
                    <a:lnTo>
                      <a:pt x="15491" y="3312"/>
                    </a:lnTo>
                    <a:lnTo>
                      <a:pt x="15516" y="3261"/>
                    </a:lnTo>
                    <a:lnTo>
                      <a:pt x="15541" y="3219"/>
                    </a:lnTo>
                    <a:lnTo>
                      <a:pt x="15567" y="3117"/>
                    </a:lnTo>
                    <a:lnTo>
                      <a:pt x="15584" y="3015"/>
                    </a:lnTo>
                    <a:lnTo>
                      <a:pt x="15567" y="2914"/>
                    </a:lnTo>
                    <a:lnTo>
                      <a:pt x="15541" y="2820"/>
                    </a:lnTo>
                    <a:lnTo>
                      <a:pt x="15516" y="2770"/>
                    </a:lnTo>
                    <a:lnTo>
                      <a:pt x="15491" y="2727"/>
                    </a:lnTo>
                    <a:lnTo>
                      <a:pt x="15465" y="2685"/>
                    </a:lnTo>
                    <a:lnTo>
                      <a:pt x="15423" y="2643"/>
                    </a:lnTo>
                    <a:lnTo>
                      <a:pt x="15423" y="2643"/>
                    </a:lnTo>
                    <a:lnTo>
                      <a:pt x="15380" y="2609"/>
                    </a:lnTo>
                    <a:lnTo>
                      <a:pt x="15338" y="2575"/>
                    </a:lnTo>
                    <a:lnTo>
                      <a:pt x="15296" y="2549"/>
                    </a:lnTo>
                    <a:lnTo>
                      <a:pt x="15253" y="2524"/>
                    </a:lnTo>
                    <a:lnTo>
                      <a:pt x="15152" y="2499"/>
                    </a:lnTo>
                    <a:lnTo>
                      <a:pt x="15050" y="2490"/>
                    </a:lnTo>
                    <a:lnTo>
                      <a:pt x="14949" y="2499"/>
                    </a:lnTo>
                    <a:lnTo>
                      <a:pt x="14855" y="2524"/>
                    </a:lnTo>
                    <a:lnTo>
                      <a:pt x="14805" y="2549"/>
                    </a:lnTo>
                    <a:lnTo>
                      <a:pt x="14762" y="2575"/>
                    </a:lnTo>
                    <a:lnTo>
                      <a:pt x="14720" y="2609"/>
                    </a:lnTo>
                    <a:lnTo>
                      <a:pt x="14677" y="2643"/>
                    </a:lnTo>
                    <a:lnTo>
                      <a:pt x="14135" y="3185"/>
                    </a:lnTo>
                    <a:lnTo>
                      <a:pt x="13924" y="2389"/>
                    </a:lnTo>
                    <a:lnTo>
                      <a:pt x="13924" y="2389"/>
                    </a:lnTo>
                    <a:lnTo>
                      <a:pt x="13907" y="2338"/>
                    </a:lnTo>
                    <a:lnTo>
                      <a:pt x="13881" y="2295"/>
                    </a:lnTo>
                    <a:lnTo>
                      <a:pt x="13856" y="2245"/>
                    </a:lnTo>
                    <a:lnTo>
                      <a:pt x="13831" y="2202"/>
                    </a:lnTo>
                    <a:lnTo>
                      <a:pt x="13754" y="2126"/>
                    </a:lnTo>
                    <a:lnTo>
                      <a:pt x="13678" y="2067"/>
                    </a:lnTo>
                    <a:lnTo>
                      <a:pt x="13585" y="2033"/>
                    </a:lnTo>
                    <a:lnTo>
                      <a:pt x="13483" y="2007"/>
                    </a:lnTo>
                    <a:lnTo>
                      <a:pt x="13432" y="1999"/>
                    </a:lnTo>
                    <a:lnTo>
                      <a:pt x="13382" y="1999"/>
                    </a:lnTo>
                    <a:lnTo>
                      <a:pt x="13322" y="2007"/>
                    </a:lnTo>
                    <a:lnTo>
                      <a:pt x="13272" y="2016"/>
                    </a:lnTo>
                    <a:lnTo>
                      <a:pt x="13272" y="2016"/>
                    </a:lnTo>
                    <a:lnTo>
                      <a:pt x="13221" y="2033"/>
                    </a:lnTo>
                    <a:lnTo>
                      <a:pt x="13170" y="2058"/>
                    </a:lnTo>
                    <a:lnTo>
                      <a:pt x="13128" y="2084"/>
                    </a:lnTo>
                    <a:lnTo>
                      <a:pt x="13085" y="2109"/>
                    </a:lnTo>
                    <a:lnTo>
                      <a:pt x="13009" y="2185"/>
                    </a:lnTo>
                    <a:lnTo>
                      <a:pt x="12950" y="2261"/>
                    </a:lnTo>
                    <a:lnTo>
                      <a:pt x="12907" y="2355"/>
                    </a:lnTo>
                    <a:lnTo>
                      <a:pt x="12882" y="2456"/>
                    </a:lnTo>
                    <a:lnTo>
                      <a:pt x="12882" y="2507"/>
                    </a:lnTo>
                    <a:lnTo>
                      <a:pt x="12882" y="2558"/>
                    </a:lnTo>
                    <a:lnTo>
                      <a:pt x="12890" y="2617"/>
                    </a:lnTo>
                    <a:lnTo>
                      <a:pt x="12899" y="2668"/>
                    </a:lnTo>
                    <a:lnTo>
                      <a:pt x="13272" y="4049"/>
                    </a:lnTo>
                    <a:lnTo>
                      <a:pt x="11789" y="5531"/>
                    </a:lnTo>
                    <a:lnTo>
                      <a:pt x="11349" y="4421"/>
                    </a:lnTo>
                    <a:lnTo>
                      <a:pt x="11349" y="4421"/>
                    </a:lnTo>
                    <a:lnTo>
                      <a:pt x="11324" y="4370"/>
                    </a:lnTo>
                    <a:lnTo>
                      <a:pt x="11298" y="4328"/>
                    </a:lnTo>
                    <a:lnTo>
                      <a:pt x="11273" y="4286"/>
                    </a:lnTo>
                    <a:lnTo>
                      <a:pt x="11230" y="4243"/>
                    </a:lnTo>
                    <a:lnTo>
                      <a:pt x="11197" y="4209"/>
                    </a:lnTo>
                    <a:lnTo>
                      <a:pt x="11154" y="4176"/>
                    </a:lnTo>
                    <a:lnTo>
                      <a:pt x="11103" y="4150"/>
                    </a:lnTo>
                    <a:lnTo>
                      <a:pt x="11061" y="4125"/>
                    </a:lnTo>
                    <a:lnTo>
                      <a:pt x="11061" y="4125"/>
                    </a:lnTo>
                    <a:lnTo>
                      <a:pt x="11010" y="4108"/>
                    </a:lnTo>
                    <a:lnTo>
                      <a:pt x="10959" y="4099"/>
                    </a:lnTo>
                    <a:lnTo>
                      <a:pt x="10900" y="4091"/>
                    </a:lnTo>
                    <a:lnTo>
                      <a:pt x="10849" y="4082"/>
                    </a:lnTo>
                    <a:lnTo>
                      <a:pt x="10799" y="4091"/>
                    </a:lnTo>
                    <a:lnTo>
                      <a:pt x="10748" y="4099"/>
                    </a:lnTo>
                    <a:lnTo>
                      <a:pt x="10697" y="4108"/>
                    </a:lnTo>
                    <a:lnTo>
                      <a:pt x="10646" y="4133"/>
                    </a:lnTo>
                    <a:lnTo>
                      <a:pt x="9562" y="4608"/>
                    </a:lnTo>
                    <a:lnTo>
                      <a:pt x="9562" y="2516"/>
                    </a:lnTo>
                    <a:lnTo>
                      <a:pt x="10807" y="1796"/>
                    </a:lnTo>
                    <a:lnTo>
                      <a:pt x="10807" y="1796"/>
                    </a:lnTo>
                    <a:lnTo>
                      <a:pt x="10849" y="1770"/>
                    </a:lnTo>
                    <a:lnTo>
                      <a:pt x="10892" y="1736"/>
                    </a:lnTo>
                    <a:lnTo>
                      <a:pt x="10934" y="1703"/>
                    </a:lnTo>
                    <a:lnTo>
                      <a:pt x="10959" y="1660"/>
                    </a:lnTo>
                    <a:lnTo>
                      <a:pt x="11019" y="1575"/>
                    </a:lnTo>
                    <a:lnTo>
                      <a:pt x="11053" y="1474"/>
                    </a:lnTo>
                    <a:lnTo>
                      <a:pt x="11070" y="1381"/>
                    </a:lnTo>
                    <a:lnTo>
                      <a:pt x="11070" y="1279"/>
                    </a:lnTo>
                    <a:lnTo>
                      <a:pt x="11061" y="1228"/>
                    </a:lnTo>
                    <a:lnTo>
                      <a:pt x="11044" y="1177"/>
                    </a:lnTo>
                    <a:lnTo>
                      <a:pt x="11027" y="1127"/>
                    </a:lnTo>
                    <a:lnTo>
                      <a:pt x="11002" y="1076"/>
                    </a:lnTo>
                    <a:lnTo>
                      <a:pt x="11002" y="1076"/>
                    </a:lnTo>
                    <a:lnTo>
                      <a:pt x="10968" y="1033"/>
                    </a:lnTo>
                    <a:lnTo>
                      <a:pt x="10934" y="991"/>
                    </a:lnTo>
                    <a:lnTo>
                      <a:pt x="10900" y="949"/>
                    </a:lnTo>
                    <a:lnTo>
                      <a:pt x="10858" y="915"/>
                    </a:lnTo>
                    <a:lnTo>
                      <a:pt x="10773" y="864"/>
                    </a:lnTo>
                    <a:lnTo>
                      <a:pt x="10680" y="830"/>
                    </a:lnTo>
                    <a:lnTo>
                      <a:pt x="10578" y="813"/>
                    </a:lnTo>
                    <a:lnTo>
                      <a:pt x="10477" y="813"/>
                    </a:lnTo>
                    <a:lnTo>
                      <a:pt x="10426" y="822"/>
                    </a:lnTo>
                    <a:lnTo>
                      <a:pt x="10375" y="839"/>
                    </a:lnTo>
                    <a:lnTo>
                      <a:pt x="10324" y="856"/>
                    </a:lnTo>
                    <a:lnTo>
                      <a:pt x="10273" y="881"/>
                    </a:lnTo>
                    <a:lnTo>
                      <a:pt x="9562" y="1296"/>
                    </a:lnTo>
                    <a:lnTo>
                      <a:pt x="9562" y="525"/>
                    </a:lnTo>
                    <a:lnTo>
                      <a:pt x="9562" y="525"/>
                    </a:lnTo>
                    <a:lnTo>
                      <a:pt x="9562" y="474"/>
                    </a:lnTo>
                    <a:lnTo>
                      <a:pt x="9554" y="424"/>
                    </a:lnTo>
                    <a:lnTo>
                      <a:pt x="9545" y="373"/>
                    </a:lnTo>
                    <a:lnTo>
                      <a:pt x="9520" y="322"/>
                    </a:lnTo>
                    <a:lnTo>
                      <a:pt x="9477" y="229"/>
                    </a:lnTo>
                    <a:lnTo>
                      <a:pt x="9410" y="153"/>
                    </a:lnTo>
                    <a:lnTo>
                      <a:pt x="9333" y="85"/>
                    </a:lnTo>
                    <a:lnTo>
                      <a:pt x="9240" y="43"/>
                    </a:lnTo>
                    <a:lnTo>
                      <a:pt x="9189" y="17"/>
                    </a:lnTo>
                    <a:lnTo>
                      <a:pt x="9139" y="9"/>
                    </a:lnTo>
                    <a:lnTo>
                      <a:pt x="9088" y="0"/>
                    </a:lnTo>
                    <a:lnTo>
                      <a:pt x="9037" y="0"/>
                    </a:lnTo>
                    <a:lnTo>
                      <a:pt x="9037" y="0"/>
                    </a:lnTo>
                    <a:lnTo>
                      <a:pt x="8978" y="0"/>
                    </a:lnTo>
                    <a:lnTo>
                      <a:pt x="8927" y="9"/>
                    </a:lnTo>
                    <a:lnTo>
                      <a:pt x="8876" y="17"/>
                    </a:lnTo>
                    <a:lnTo>
                      <a:pt x="8825" y="43"/>
                    </a:lnTo>
                    <a:lnTo>
                      <a:pt x="8740" y="85"/>
                    </a:lnTo>
                    <a:lnTo>
                      <a:pt x="8664" y="153"/>
                    </a:lnTo>
                    <a:lnTo>
                      <a:pt x="8596" y="229"/>
                    </a:lnTo>
                    <a:lnTo>
                      <a:pt x="8546" y="322"/>
                    </a:lnTo>
                    <a:lnTo>
                      <a:pt x="8529" y="373"/>
                    </a:lnTo>
                    <a:lnTo>
                      <a:pt x="8520" y="424"/>
                    </a:lnTo>
                    <a:lnTo>
                      <a:pt x="8512" y="474"/>
                    </a:lnTo>
                    <a:lnTo>
                      <a:pt x="8503" y="525"/>
                    </a:lnTo>
                    <a:lnTo>
                      <a:pt x="8503" y="1296"/>
                    </a:lnTo>
                    <a:lnTo>
                      <a:pt x="7792" y="881"/>
                    </a:lnTo>
                    <a:lnTo>
                      <a:pt x="7792" y="881"/>
                    </a:lnTo>
                    <a:lnTo>
                      <a:pt x="7750" y="856"/>
                    </a:lnTo>
                    <a:lnTo>
                      <a:pt x="7699" y="839"/>
                    </a:lnTo>
                    <a:lnTo>
                      <a:pt x="7648" y="822"/>
                    </a:lnTo>
                    <a:lnTo>
                      <a:pt x="7597" y="813"/>
                    </a:lnTo>
                    <a:lnTo>
                      <a:pt x="7495" y="813"/>
                    </a:lnTo>
                    <a:lnTo>
                      <a:pt x="7394" y="830"/>
                    </a:lnTo>
                    <a:lnTo>
                      <a:pt x="7301" y="864"/>
                    </a:lnTo>
                    <a:lnTo>
                      <a:pt x="7207" y="915"/>
                    </a:lnTo>
                    <a:lnTo>
                      <a:pt x="7174" y="949"/>
                    </a:lnTo>
                    <a:lnTo>
                      <a:pt x="7131" y="991"/>
                    </a:lnTo>
                    <a:lnTo>
                      <a:pt x="7097" y="1033"/>
                    </a:lnTo>
                    <a:lnTo>
                      <a:pt x="7072" y="1076"/>
                    </a:lnTo>
                    <a:lnTo>
                      <a:pt x="7072" y="1076"/>
                    </a:lnTo>
                    <a:lnTo>
                      <a:pt x="7047" y="1127"/>
                    </a:lnTo>
                    <a:lnTo>
                      <a:pt x="7030" y="1177"/>
                    </a:lnTo>
                    <a:lnTo>
                      <a:pt x="7013" y="1228"/>
                    </a:lnTo>
                    <a:lnTo>
                      <a:pt x="7004" y="1279"/>
                    </a:lnTo>
                    <a:lnTo>
                      <a:pt x="7004" y="1381"/>
                    </a:lnTo>
                    <a:lnTo>
                      <a:pt x="7021" y="1474"/>
                    </a:lnTo>
                    <a:lnTo>
                      <a:pt x="7055" y="1575"/>
                    </a:lnTo>
                    <a:lnTo>
                      <a:pt x="7106" y="1660"/>
                    </a:lnTo>
                    <a:lnTo>
                      <a:pt x="7140" y="1703"/>
                    </a:lnTo>
                    <a:lnTo>
                      <a:pt x="7182" y="1736"/>
                    </a:lnTo>
                    <a:lnTo>
                      <a:pt x="7216" y="1770"/>
                    </a:lnTo>
                    <a:lnTo>
                      <a:pt x="7267" y="1796"/>
                    </a:lnTo>
                    <a:lnTo>
                      <a:pt x="8503" y="2516"/>
                    </a:lnTo>
                    <a:lnTo>
                      <a:pt x="8503" y="4608"/>
                    </a:lnTo>
                    <a:lnTo>
                      <a:pt x="7411" y="4133"/>
                    </a:lnTo>
                    <a:lnTo>
                      <a:pt x="7411" y="4133"/>
                    </a:lnTo>
                    <a:lnTo>
                      <a:pt x="7360" y="4116"/>
                    </a:lnTo>
                    <a:lnTo>
                      <a:pt x="7309" y="4099"/>
                    </a:lnTo>
                    <a:lnTo>
                      <a:pt x="7258" y="4091"/>
                    </a:lnTo>
                    <a:lnTo>
                      <a:pt x="7207" y="4091"/>
                    </a:lnTo>
                    <a:lnTo>
                      <a:pt x="7148" y="4091"/>
                    </a:lnTo>
                    <a:lnTo>
                      <a:pt x="7097" y="4099"/>
                    </a:lnTo>
                    <a:lnTo>
                      <a:pt x="7047" y="4116"/>
                    </a:lnTo>
                    <a:lnTo>
                      <a:pt x="6996" y="4133"/>
                    </a:lnTo>
                    <a:lnTo>
                      <a:pt x="6996" y="4133"/>
                    </a:lnTo>
                    <a:lnTo>
                      <a:pt x="6945" y="4159"/>
                    </a:lnTo>
                    <a:lnTo>
                      <a:pt x="6903" y="4184"/>
                    </a:lnTo>
                    <a:lnTo>
                      <a:pt x="6860" y="4218"/>
                    </a:lnTo>
                    <a:lnTo>
                      <a:pt x="6818" y="4252"/>
                    </a:lnTo>
                    <a:lnTo>
                      <a:pt x="6784" y="4294"/>
                    </a:lnTo>
                    <a:lnTo>
                      <a:pt x="6759" y="4336"/>
                    </a:lnTo>
                    <a:lnTo>
                      <a:pt x="6725" y="4379"/>
                    </a:lnTo>
                    <a:lnTo>
                      <a:pt x="6708" y="4430"/>
                    </a:lnTo>
                    <a:lnTo>
                      <a:pt x="6276" y="5531"/>
                    </a:lnTo>
                    <a:lnTo>
                      <a:pt x="4802" y="4049"/>
                    </a:lnTo>
                    <a:lnTo>
                      <a:pt x="5175" y="2668"/>
                    </a:lnTo>
                    <a:lnTo>
                      <a:pt x="5175" y="2668"/>
                    </a:lnTo>
                    <a:lnTo>
                      <a:pt x="5183" y="2617"/>
                    </a:lnTo>
                    <a:lnTo>
                      <a:pt x="5192" y="2558"/>
                    </a:lnTo>
                    <a:lnTo>
                      <a:pt x="5192" y="2507"/>
                    </a:lnTo>
                    <a:lnTo>
                      <a:pt x="5183" y="2456"/>
                    </a:lnTo>
                    <a:lnTo>
                      <a:pt x="5158" y="2355"/>
                    </a:lnTo>
                    <a:lnTo>
                      <a:pt x="5116" y="2261"/>
                    </a:lnTo>
                    <a:lnTo>
                      <a:pt x="5056" y="2185"/>
                    </a:lnTo>
                    <a:lnTo>
                      <a:pt x="4989" y="2109"/>
                    </a:lnTo>
                    <a:lnTo>
                      <a:pt x="4946" y="2084"/>
                    </a:lnTo>
                    <a:lnTo>
                      <a:pt x="4895" y="2058"/>
                    </a:lnTo>
                    <a:lnTo>
                      <a:pt x="4845" y="2033"/>
                    </a:lnTo>
                    <a:lnTo>
                      <a:pt x="4794" y="2016"/>
                    </a:lnTo>
                    <a:lnTo>
                      <a:pt x="4794" y="2016"/>
                    </a:lnTo>
                    <a:lnTo>
                      <a:pt x="4743" y="2007"/>
                    </a:lnTo>
                    <a:lnTo>
                      <a:pt x="4692" y="1999"/>
                    </a:lnTo>
                    <a:lnTo>
                      <a:pt x="4641" y="1999"/>
                    </a:lnTo>
                    <a:lnTo>
                      <a:pt x="4590" y="2007"/>
                    </a:lnTo>
                    <a:lnTo>
                      <a:pt x="4489" y="2033"/>
                    </a:lnTo>
                    <a:lnTo>
                      <a:pt x="4396" y="2067"/>
                    </a:lnTo>
                    <a:lnTo>
                      <a:pt x="4311" y="2126"/>
                    </a:lnTo>
                    <a:lnTo>
                      <a:pt x="4243" y="2202"/>
                    </a:lnTo>
                    <a:lnTo>
                      <a:pt x="4209" y="2245"/>
                    </a:lnTo>
                    <a:lnTo>
                      <a:pt x="4184" y="2295"/>
                    </a:lnTo>
                    <a:lnTo>
                      <a:pt x="4167" y="2338"/>
                    </a:lnTo>
                    <a:lnTo>
                      <a:pt x="4150" y="2389"/>
                    </a:lnTo>
                    <a:lnTo>
                      <a:pt x="3938" y="3185"/>
                    </a:lnTo>
                    <a:lnTo>
                      <a:pt x="3396" y="2643"/>
                    </a:lnTo>
                    <a:lnTo>
                      <a:pt x="3396" y="2643"/>
                    </a:lnTo>
                    <a:lnTo>
                      <a:pt x="3354" y="2609"/>
                    </a:lnTo>
                    <a:lnTo>
                      <a:pt x="3312" y="2575"/>
                    </a:lnTo>
                    <a:lnTo>
                      <a:pt x="3269" y="2549"/>
                    </a:lnTo>
                    <a:lnTo>
                      <a:pt x="3218" y="2524"/>
                    </a:lnTo>
                    <a:lnTo>
                      <a:pt x="3125" y="2499"/>
                    </a:lnTo>
                    <a:lnTo>
                      <a:pt x="3024" y="2490"/>
                    </a:lnTo>
                    <a:lnTo>
                      <a:pt x="2922" y="2499"/>
                    </a:lnTo>
                    <a:lnTo>
                      <a:pt x="2820" y="2524"/>
                    </a:lnTo>
                    <a:lnTo>
                      <a:pt x="2770" y="2549"/>
                    </a:lnTo>
                    <a:lnTo>
                      <a:pt x="2727" y="2575"/>
                    </a:lnTo>
                    <a:lnTo>
                      <a:pt x="2685" y="2609"/>
                    </a:lnTo>
                    <a:lnTo>
                      <a:pt x="2643" y="2643"/>
                    </a:lnTo>
                    <a:lnTo>
                      <a:pt x="2643" y="2643"/>
                    </a:lnTo>
                    <a:lnTo>
                      <a:pt x="2609" y="2685"/>
                    </a:lnTo>
                    <a:lnTo>
                      <a:pt x="2575" y="2727"/>
                    </a:lnTo>
                    <a:lnTo>
                      <a:pt x="2549" y="2770"/>
                    </a:lnTo>
                    <a:lnTo>
                      <a:pt x="2532" y="2820"/>
                    </a:lnTo>
                    <a:lnTo>
                      <a:pt x="2499" y="2914"/>
                    </a:lnTo>
                    <a:lnTo>
                      <a:pt x="2490" y="3015"/>
                    </a:lnTo>
                    <a:lnTo>
                      <a:pt x="2499" y="3117"/>
                    </a:lnTo>
                    <a:lnTo>
                      <a:pt x="2532" y="3219"/>
                    </a:lnTo>
                    <a:lnTo>
                      <a:pt x="2549" y="3261"/>
                    </a:lnTo>
                    <a:lnTo>
                      <a:pt x="2575" y="3312"/>
                    </a:lnTo>
                    <a:lnTo>
                      <a:pt x="2609" y="3354"/>
                    </a:lnTo>
                    <a:lnTo>
                      <a:pt x="2643" y="3396"/>
                    </a:lnTo>
                    <a:lnTo>
                      <a:pt x="3185" y="3938"/>
                    </a:lnTo>
                    <a:lnTo>
                      <a:pt x="2397" y="4150"/>
                    </a:lnTo>
                    <a:lnTo>
                      <a:pt x="2397" y="4150"/>
                    </a:lnTo>
                    <a:lnTo>
                      <a:pt x="2346" y="4167"/>
                    </a:lnTo>
                    <a:lnTo>
                      <a:pt x="2295" y="4184"/>
                    </a:lnTo>
                    <a:lnTo>
                      <a:pt x="2244" y="4209"/>
                    </a:lnTo>
                    <a:lnTo>
                      <a:pt x="2202" y="4243"/>
                    </a:lnTo>
                    <a:lnTo>
                      <a:pt x="2134" y="4311"/>
                    </a:lnTo>
                    <a:lnTo>
                      <a:pt x="2075" y="4396"/>
                    </a:lnTo>
                    <a:lnTo>
                      <a:pt x="2033" y="4489"/>
                    </a:lnTo>
                    <a:lnTo>
                      <a:pt x="2007" y="4582"/>
                    </a:lnTo>
                    <a:lnTo>
                      <a:pt x="1999" y="4641"/>
                    </a:lnTo>
                    <a:lnTo>
                      <a:pt x="1999" y="4692"/>
                    </a:lnTo>
                    <a:lnTo>
                      <a:pt x="2007" y="4743"/>
                    </a:lnTo>
                    <a:lnTo>
                      <a:pt x="2016" y="4794"/>
                    </a:lnTo>
                    <a:lnTo>
                      <a:pt x="2016" y="4794"/>
                    </a:lnTo>
                    <a:lnTo>
                      <a:pt x="2050" y="4879"/>
                    </a:lnTo>
                    <a:lnTo>
                      <a:pt x="2092" y="4955"/>
                    </a:lnTo>
                    <a:lnTo>
                      <a:pt x="2151" y="5023"/>
                    </a:lnTo>
                    <a:lnTo>
                      <a:pt x="2211" y="5082"/>
                    </a:lnTo>
                    <a:lnTo>
                      <a:pt x="2287" y="5124"/>
                    </a:lnTo>
                    <a:lnTo>
                      <a:pt x="2363" y="5158"/>
                    </a:lnTo>
                    <a:lnTo>
                      <a:pt x="2448" y="5183"/>
                    </a:lnTo>
                    <a:lnTo>
                      <a:pt x="2532" y="5192"/>
                    </a:lnTo>
                    <a:lnTo>
                      <a:pt x="2532" y="5192"/>
                    </a:lnTo>
                    <a:lnTo>
                      <a:pt x="2600" y="5183"/>
                    </a:lnTo>
                    <a:lnTo>
                      <a:pt x="2668" y="5167"/>
                    </a:lnTo>
                    <a:lnTo>
                      <a:pt x="4048" y="4802"/>
                    </a:lnTo>
                    <a:lnTo>
                      <a:pt x="5531" y="6284"/>
                    </a:lnTo>
                    <a:lnTo>
                      <a:pt x="4421" y="6716"/>
                    </a:lnTo>
                    <a:lnTo>
                      <a:pt x="4421" y="6716"/>
                    </a:lnTo>
                    <a:lnTo>
                      <a:pt x="4370" y="6742"/>
                    </a:lnTo>
                    <a:lnTo>
                      <a:pt x="4328" y="6767"/>
                    </a:lnTo>
                    <a:lnTo>
                      <a:pt x="4286" y="6801"/>
                    </a:lnTo>
                    <a:lnTo>
                      <a:pt x="4243" y="6835"/>
                    </a:lnTo>
                    <a:lnTo>
                      <a:pt x="4209" y="6877"/>
                    </a:lnTo>
                    <a:lnTo>
                      <a:pt x="4175" y="6920"/>
                    </a:lnTo>
                    <a:lnTo>
                      <a:pt x="4150" y="6962"/>
                    </a:lnTo>
                    <a:lnTo>
                      <a:pt x="4125" y="7013"/>
                    </a:lnTo>
                    <a:lnTo>
                      <a:pt x="4125" y="7013"/>
                    </a:lnTo>
                    <a:lnTo>
                      <a:pt x="4108" y="7064"/>
                    </a:lnTo>
                    <a:lnTo>
                      <a:pt x="4099" y="7114"/>
                    </a:lnTo>
                    <a:lnTo>
                      <a:pt x="4091" y="7165"/>
                    </a:lnTo>
                    <a:lnTo>
                      <a:pt x="4091" y="7216"/>
                    </a:lnTo>
                    <a:lnTo>
                      <a:pt x="4091" y="7267"/>
                    </a:lnTo>
                    <a:lnTo>
                      <a:pt x="4099" y="7326"/>
                    </a:lnTo>
                    <a:lnTo>
                      <a:pt x="4116" y="7377"/>
                    </a:lnTo>
                    <a:lnTo>
                      <a:pt x="4133" y="7428"/>
                    </a:lnTo>
                    <a:lnTo>
                      <a:pt x="4607" y="8503"/>
                    </a:lnTo>
                    <a:lnTo>
                      <a:pt x="2515" y="8503"/>
                    </a:lnTo>
                    <a:lnTo>
                      <a:pt x="1804" y="7267"/>
                    </a:lnTo>
                    <a:lnTo>
                      <a:pt x="1804" y="7267"/>
                    </a:lnTo>
                    <a:lnTo>
                      <a:pt x="1770" y="7216"/>
                    </a:lnTo>
                    <a:lnTo>
                      <a:pt x="1736" y="7174"/>
                    </a:lnTo>
                    <a:lnTo>
                      <a:pt x="1702" y="7140"/>
                    </a:lnTo>
                    <a:lnTo>
                      <a:pt x="1660" y="7106"/>
                    </a:lnTo>
                    <a:lnTo>
                      <a:pt x="1575" y="7055"/>
                    </a:lnTo>
                    <a:lnTo>
                      <a:pt x="1482" y="7013"/>
                    </a:lnTo>
                    <a:lnTo>
                      <a:pt x="1381" y="6996"/>
                    </a:lnTo>
                    <a:lnTo>
                      <a:pt x="1279" y="7004"/>
                    </a:lnTo>
                    <a:lnTo>
                      <a:pt x="1228" y="7013"/>
                    </a:lnTo>
                    <a:lnTo>
                      <a:pt x="1177" y="7021"/>
                    </a:lnTo>
                    <a:lnTo>
                      <a:pt x="1126" y="7047"/>
                    </a:lnTo>
                    <a:lnTo>
                      <a:pt x="1076" y="7072"/>
                    </a:lnTo>
                    <a:lnTo>
                      <a:pt x="1076" y="7072"/>
                    </a:lnTo>
                    <a:lnTo>
                      <a:pt x="1033" y="7098"/>
                    </a:lnTo>
                    <a:lnTo>
                      <a:pt x="991" y="7131"/>
                    </a:lnTo>
                    <a:lnTo>
                      <a:pt x="957" y="7165"/>
                    </a:lnTo>
                    <a:lnTo>
                      <a:pt x="923" y="7208"/>
                    </a:lnTo>
                    <a:lnTo>
                      <a:pt x="864" y="7292"/>
                    </a:lnTo>
                    <a:lnTo>
                      <a:pt x="830" y="7394"/>
                    </a:lnTo>
                    <a:lnTo>
                      <a:pt x="813" y="7487"/>
                    </a:lnTo>
                    <a:lnTo>
                      <a:pt x="813" y="7597"/>
                    </a:lnTo>
                    <a:lnTo>
                      <a:pt x="830" y="7648"/>
                    </a:lnTo>
                    <a:lnTo>
                      <a:pt x="839" y="7699"/>
                    </a:lnTo>
                    <a:lnTo>
                      <a:pt x="855" y="7741"/>
                    </a:lnTo>
                    <a:lnTo>
                      <a:pt x="881" y="7792"/>
                    </a:lnTo>
                    <a:lnTo>
                      <a:pt x="1296" y="8503"/>
                    </a:lnTo>
                    <a:lnTo>
                      <a:pt x="525" y="8503"/>
                    </a:lnTo>
                    <a:lnTo>
                      <a:pt x="525" y="8503"/>
                    </a:lnTo>
                    <a:lnTo>
                      <a:pt x="474" y="8503"/>
                    </a:lnTo>
                    <a:lnTo>
                      <a:pt x="424" y="8512"/>
                    </a:lnTo>
                    <a:lnTo>
                      <a:pt x="373" y="8529"/>
                    </a:lnTo>
                    <a:lnTo>
                      <a:pt x="322" y="8546"/>
                    </a:lnTo>
                    <a:lnTo>
                      <a:pt x="229" y="8597"/>
                    </a:lnTo>
                    <a:lnTo>
                      <a:pt x="153" y="8656"/>
                    </a:lnTo>
                    <a:lnTo>
                      <a:pt x="93" y="8741"/>
                    </a:lnTo>
                    <a:lnTo>
                      <a:pt x="42" y="8825"/>
                    </a:lnTo>
                    <a:lnTo>
                      <a:pt x="25" y="8876"/>
                    </a:lnTo>
                    <a:lnTo>
                      <a:pt x="9" y="8927"/>
                    </a:lnTo>
                    <a:lnTo>
                      <a:pt x="0" y="8978"/>
                    </a:lnTo>
                    <a:lnTo>
                      <a:pt x="0" y="9037"/>
                    </a:lnTo>
                    <a:lnTo>
                      <a:pt x="0" y="9037"/>
                    </a:lnTo>
                    <a:lnTo>
                      <a:pt x="0" y="9088"/>
                    </a:lnTo>
                    <a:lnTo>
                      <a:pt x="9" y="9139"/>
                    </a:lnTo>
                    <a:lnTo>
                      <a:pt x="25" y="9189"/>
                    </a:lnTo>
                    <a:lnTo>
                      <a:pt x="42" y="9240"/>
                    </a:lnTo>
                    <a:lnTo>
                      <a:pt x="93" y="9333"/>
                    </a:lnTo>
                    <a:lnTo>
                      <a:pt x="153" y="9410"/>
                    </a:lnTo>
                    <a:lnTo>
                      <a:pt x="229" y="9469"/>
                    </a:lnTo>
                    <a:lnTo>
                      <a:pt x="322" y="9520"/>
                    </a:lnTo>
                    <a:lnTo>
                      <a:pt x="373" y="9537"/>
                    </a:lnTo>
                    <a:lnTo>
                      <a:pt x="424" y="9554"/>
                    </a:lnTo>
                    <a:lnTo>
                      <a:pt x="474" y="9562"/>
                    </a:lnTo>
                    <a:lnTo>
                      <a:pt x="525" y="9562"/>
                    </a:lnTo>
                    <a:lnTo>
                      <a:pt x="1296" y="9562"/>
                    </a:lnTo>
                    <a:lnTo>
                      <a:pt x="881" y="10274"/>
                    </a:lnTo>
                    <a:lnTo>
                      <a:pt x="881" y="10274"/>
                    </a:lnTo>
                    <a:lnTo>
                      <a:pt x="855" y="10324"/>
                    </a:lnTo>
                    <a:lnTo>
                      <a:pt x="839" y="10375"/>
                    </a:lnTo>
                    <a:lnTo>
                      <a:pt x="830" y="10426"/>
                    </a:lnTo>
                    <a:lnTo>
                      <a:pt x="813" y="10477"/>
                    </a:lnTo>
                    <a:lnTo>
                      <a:pt x="813" y="10578"/>
                    </a:lnTo>
                    <a:lnTo>
                      <a:pt x="830" y="10680"/>
                    </a:lnTo>
                    <a:lnTo>
                      <a:pt x="864" y="10773"/>
                    </a:lnTo>
                    <a:lnTo>
                      <a:pt x="923" y="10858"/>
                    </a:lnTo>
                    <a:lnTo>
                      <a:pt x="957" y="10900"/>
                    </a:lnTo>
                    <a:lnTo>
                      <a:pt x="991" y="10934"/>
                    </a:lnTo>
                    <a:lnTo>
                      <a:pt x="1033" y="10968"/>
                    </a:lnTo>
                    <a:lnTo>
                      <a:pt x="1076" y="10993"/>
                    </a:lnTo>
                    <a:lnTo>
                      <a:pt x="1076" y="10993"/>
                    </a:lnTo>
                    <a:lnTo>
                      <a:pt x="1143" y="11027"/>
                    </a:lnTo>
                    <a:lnTo>
                      <a:pt x="1211" y="11053"/>
                    </a:lnTo>
                    <a:lnTo>
                      <a:pt x="1270" y="11061"/>
                    </a:lnTo>
                    <a:lnTo>
                      <a:pt x="1338" y="11070"/>
                    </a:lnTo>
                    <a:lnTo>
                      <a:pt x="1338" y="11070"/>
                    </a:lnTo>
                    <a:lnTo>
                      <a:pt x="1414" y="11061"/>
                    </a:lnTo>
                    <a:lnTo>
                      <a:pt x="1474" y="11053"/>
                    </a:lnTo>
                    <a:lnTo>
                      <a:pt x="1541" y="11027"/>
                    </a:lnTo>
                    <a:lnTo>
                      <a:pt x="1601" y="11002"/>
                    </a:lnTo>
                    <a:lnTo>
                      <a:pt x="1660" y="10960"/>
                    </a:lnTo>
                    <a:lnTo>
                      <a:pt x="1711" y="10917"/>
                    </a:lnTo>
                    <a:lnTo>
                      <a:pt x="1762" y="10866"/>
                    </a:lnTo>
                    <a:lnTo>
                      <a:pt x="1804" y="10807"/>
                    </a:lnTo>
                    <a:lnTo>
                      <a:pt x="2515" y="9562"/>
                    </a:lnTo>
                    <a:lnTo>
                      <a:pt x="4616" y="9562"/>
                    </a:lnTo>
                    <a:lnTo>
                      <a:pt x="4133" y="10655"/>
                    </a:lnTo>
                    <a:lnTo>
                      <a:pt x="4133" y="10655"/>
                    </a:lnTo>
                    <a:lnTo>
                      <a:pt x="4116" y="10705"/>
                    </a:lnTo>
                    <a:lnTo>
                      <a:pt x="4108" y="10756"/>
                    </a:lnTo>
                    <a:lnTo>
                      <a:pt x="4099" y="10816"/>
                    </a:lnTo>
                    <a:lnTo>
                      <a:pt x="4091" y="10866"/>
                    </a:lnTo>
                    <a:lnTo>
                      <a:pt x="4099" y="10917"/>
                    </a:lnTo>
                    <a:lnTo>
                      <a:pt x="4099" y="10968"/>
                    </a:lnTo>
                    <a:lnTo>
                      <a:pt x="4116" y="11019"/>
                    </a:lnTo>
                    <a:lnTo>
                      <a:pt x="4133" y="11070"/>
                    </a:lnTo>
                    <a:lnTo>
                      <a:pt x="4133" y="11070"/>
                    </a:lnTo>
                    <a:lnTo>
                      <a:pt x="4159" y="11120"/>
                    </a:lnTo>
                    <a:lnTo>
                      <a:pt x="4184" y="11163"/>
                    </a:lnTo>
                    <a:lnTo>
                      <a:pt x="4218" y="11205"/>
                    </a:lnTo>
                    <a:lnTo>
                      <a:pt x="4252" y="11248"/>
                    </a:lnTo>
                    <a:lnTo>
                      <a:pt x="4294" y="11281"/>
                    </a:lnTo>
                    <a:lnTo>
                      <a:pt x="4336" y="11315"/>
                    </a:lnTo>
                    <a:lnTo>
                      <a:pt x="4379" y="11341"/>
                    </a:lnTo>
                    <a:lnTo>
                      <a:pt x="4430" y="11366"/>
                    </a:lnTo>
                    <a:lnTo>
                      <a:pt x="5531" y="11790"/>
                    </a:lnTo>
                    <a:lnTo>
                      <a:pt x="4048" y="13272"/>
                    </a:lnTo>
                    <a:lnTo>
                      <a:pt x="2668" y="12899"/>
                    </a:lnTo>
                    <a:lnTo>
                      <a:pt x="2668" y="12899"/>
                    </a:lnTo>
                    <a:lnTo>
                      <a:pt x="2617" y="12882"/>
                    </a:lnTo>
                    <a:lnTo>
                      <a:pt x="2566" y="12882"/>
                    </a:lnTo>
                    <a:lnTo>
                      <a:pt x="2507" y="12882"/>
                    </a:lnTo>
                    <a:lnTo>
                      <a:pt x="2456" y="12882"/>
                    </a:lnTo>
                    <a:lnTo>
                      <a:pt x="2363" y="12908"/>
                    </a:lnTo>
                    <a:lnTo>
                      <a:pt x="2270" y="12950"/>
                    </a:lnTo>
                    <a:lnTo>
                      <a:pt x="2185" y="13009"/>
                    </a:lnTo>
                    <a:lnTo>
                      <a:pt x="2117" y="13085"/>
                    </a:lnTo>
                    <a:lnTo>
                      <a:pt x="2084" y="13128"/>
                    </a:lnTo>
                    <a:lnTo>
                      <a:pt x="2058" y="13170"/>
                    </a:lnTo>
                    <a:lnTo>
                      <a:pt x="2033" y="13221"/>
                    </a:lnTo>
                    <a:lnTo>
                      <a:pt x="2016" y="13272"/>
                    </a:lnTo>
                    <a:lnTo>
                      <a:pt x="2016" y="13272"/>
                    </a:lnTo>
                    <a:lnTo>
                      <a:pt x="2007" y="13323"/>
                    </a:lnTo>
                    <a:lnTo>
                      <a:pt x="1999" y="13373"/>
                    </a:lnTo>
                    <a:lnTo>
                      <a:pt x="1999" y="13433"/>
                    </a:lnTo>
                    <a:lnTo>
                      <a:pt x="2007" y="13483"/>
                    </a:lnTo>
                    <a:lnTo>
                      <a:pt x="2033" y="13577"/>
                    </a:lnTo>
                    <a:lnTo>
                      <a:pt x="2075" y="13670"/>
                    </a:lnTo>
                    <a:lnTo>
                      <a:pt x="2134" y="13754"/>
                    </a:lnTo>
                    <a:lnTo>
                      <a:pt x="2202" y="13822"/>
                    </a:lnTo>
                    <a:lnTo>
                      <a:pt x="2244" y="13856"/>
                    </a:lnTo>
                    <a:lnTo>
                      <a:pt x="2295" y="13882"/>
                    </a:lnTo>
                    <a:lnTo>
                      <a:pt x="2346" y="13907"/>
                    </a:lnTo>
                    <a:lnTo>
                      <a:pt x="2397" y="13924"/>
                    </a:lnTo>
                    <a:lnTo>
                      <a:pt x="3185" y="14136"/>
                    </a:lnTo>
                    <a:lnTo>
                      <a:pt x="2643" y="14678"/>
                    </a:lnTo>
                    <a:lnTo>
                      <a:pt x="2643" y="14678"/>
                    </a:lnTo>
                    <a:lnTo>
                      <a:pt x="2609" y="14712"/>
                    </a:lnTo>
                    <a:lnTo>
                      <a:pt x="2575" y="14754"/>
                    </a:lnTo>
                    <a:lnTo>
                      <a:pt x="2549" y="14805"/>
                    </a:lnTo>
                    <a:lnTo>
                      <a:pt x="2532" y="14847"/>
                    </a:lnTo>
                    <a:lnTo>
                      <a:pt x="2499" y="14949"/>
                    </a:lnTo>
                    <a:lnTo>
                      <a:pt x="2490" y="15050"/>
                    </a:lnTo>
                    <a:lnTo>
                      <a:pt x="2499" y="15152"/>
                    </a:lnTo>
                    <a:lnTo>
                      <a:pt x="2532" y="15245"/>
                    </a:lnTo>
                    <a:lnTo>
                      <a:pt x="2549" y="15296"/>
                    </a:lnTo>
                    <a:lnTo>
                      <a:pt x="2575" y="15338"/>
                    </a:lnTo>
                    <a:lnTo>
                      <a:pt x="2609" y="15381"/>
                    </a:lnTo>
                    <a:lnTo>
                      <a:pt x="2643" y="15423"/>
                    </a:lnTo>
                    <a:lnTo>
                      <a:pt x="2643" y="15423"/>
                    </a:lnTo>
                    <a:lnTo>
                      <a:pt x="2685" y="15457"/>
                    </a:lnTo>
                    <a:lnTo>
                      <a:pt x="2727" y="15491"/>
                    </a:lnTo>
                    <a:lnTo>
                      <a:pt x="2770" y="15516"/>
                    </a:lnTo>
                    <a:lnTo>
                      <a:pt x="2820" y="15542"/>
                    </a:lnTo>
                    <a:lnTo>
                      <a:pt x="2922" y="15567"/>
                    </a:lnTo>
                    <a:lnTo>
                      <a:pt x="3024" y="15575"/>
                    </a:lnTo>
                    <a:lnTo>
                      <a:pt x="3024" y="15575"/>
                    </a:lnTo>
                    <a:lnTo>
                      <a:pt x="3125" y="15567"/>
                    </a:lnTo>
                    <a:lnTo>
                      <a:pt x="3218" y="15542"/>
                    </a:lnTo>
                    <a:lnTo>
                      <a:pt x="3269" y="15516"/>
                    </a:lnTo>
                    <a:lnTo>
                      <a:pt x="3312" y="15491"/>
                    </a:lnTo>
                    <a:lnTo>
                      <a:pt x="3354" y="15457"/>
                    </a:lnTo>
                    <a:lnTo>
                      <a:pt x="3396" y="15423"/>
                    </a:lnTo>
                    <a:lnTo>
                      <a:pt x="3938" y="14881"/>
                    </a:lnTo>
                    <a:lnTo>
                      <a:pt x="4150" y="15677"/>
                    </a:lnTo>
                    <a:lnTo>
                      <a:pt x="4150" y="15677"/>
                    </a:lnTo>
                    <a:lnTo>
                      <a:pt x="4175" y="15762"/>
                    </a:lnTo>
                    <a:lnTo>
                      <a:pt x="4226" y="15838"/>
                    </a:lnTo>
                    <a:lnTo>
                      <a:pt x="4277" y="15906"/>
                    </a:lnTo>
                    <a:lnTo>
                      <a:pt x="4336" y="15957"/>
                    </a:lnTo>
                    <a:lnTo>
                      <a:pt x="4413" y="16007"/>
                    </a:lnTo>
                    <a:lnTo>
                      <a:pt x="4489" y="16041"/>
                    </a:lnTo>
                    <a:lnTo>
                      <a:pt x="4574" y="16058"/>
                    </a:lnTo>
                    <a:lnTo>
                      <a:pt x="4658" y="16067"/>
                    </a:lnTo>
                    <a:lnTo>
                      <a:pt x="4658" y="16067"/>
                    </a:lnTo>
                    <a:lnTo>
                      <a:pt x="4726" y="16067"/>
                    </a:lnTo>
                    <a:lnTo>
                      <a:pt x="4794" y="16050"/>
                    </a:lnTo>
                    <a:lnTo>
                      <a:pt x="4794" y="16050"/>
                    </a:lnTo>
                    <a:lnTo>
                      <a:pt x="4845" y="16033"/>
                    </a:lnTo>
                    <a:lnTo>
                      <a:pt x="4895" y="16007"/>
                    </a:lnTo>
                    <a:lnTo>
                      <a:pt x="4946" y="15982"/>
                    </a:lnTo>
                    <a:lnTo>
                      <a:pt x="4989" y="15957"/>
                    </a:lnTo>
                    <a:lnTo>
                      <a:pt x="5056" y="15889"/>
                    </a:lnTo>
                    <a:lnTo>
                      <a:pt x="5116" y="15804"/>
                    </a:lnTo>
                    <a:lnTo>
                      <a:pt x="5158" y="15711"/>
                    </a:lnTo>
                    <a:lnTo>
                      <a:pt x="5183" y="15609"/>
                    </a:lnTo>
                    <a:lnTo>
                      <a:pt x="5192" y="15558"/>
                    </a:lnTo>
                    <a:lnTo>
                      <a:pt x="5192" y="15508"/>
                    </a:lnTo>
                    <a:lnTo>
                      <a:pt x="5183" y="15457"/>
                    </a:lnTo>
                    <a:lnTo>
                      <a:pt x="5175" y="15398"/>
                    </a:lnTo>
                    <a:lnTo>
                      <a:pt x="4802" y="14017"/>
                    </a:lnTo>
                    <a:lnTo>
                      <a:pt x="6284" y="12535"/>
                    </a:lnTo>
                    <a:lnTo>
                      <a:pt x="6725" y="13644"/>
                    </a:lnTo>
                    <a:lnTo>
                      <a:pt x="6725" y="13644"/>
                    </a:lnTo>
                    <a:lnTo>
                      <a:pt x="6742" y="13695"/>
                    </a:lnTo>
                    <a:lnTo>
                      <a:pt x="6767" y="13738"/>
                    </a:lnTo>
                    <a:lnTo>
                      <a:pt x="6801" y="13780"/>
                    </a:lnTo>
                    <a:lnTo>
                      <a:pt x="6835" y="13822"/>
                    </a:lnTo>
                    <a:lnTo>
                      <a:pt x="6877" y="13856"/>
                    </a:lnTo>
                    <a:lnTo>
                      <a:pt x="6920" y="13890"/>
                    </a:lnTo>
                    <a:lnTo>
                      <a:pt x="6962" y="13915"/>
                    </a:lnTo>
                    <a:lnTo>
                      <a:pt x="7013" y="13941"/>
                    </a:lnTo>
                    <a:lnTo>
                      <a:pt x="7013" y="13941"/>
                    </a:lnTo>
                    <a:lnTo>
                      <a:pt x="7064" y="13958"/>
                    </a:lnTo>
                    <a:lnTo>
                      <a:pt x="7114" y="13975"/>
                    </a:lnTo>
                    <a:lnTo>
                      <a:pt x="7216" y="13983"/>
                    </a:lnTo>
                    <a:lnTo>
                      <a:pt x="7216" y="13983"/>
                    </a:lnTo>
                    <a:lnTo>
                      <a:pt x="7267" y="13975"/>
                    </a:lnTo>
                    <a:lnTo>
                      <a:pt x="7318" y="13966"/>
                    </a:lnTo>
                    <a:lnTo>
                      <a:pt x="7377" y="13958"/>
                    </a:lnTo>
                    <a:lnTo>
                      <a:pt x="7428" y="13932"/>
                    </a:lnTo>
                    <a:lnTo>
                      <a:pt x="8503" y="13458"/>
                    </a:lnTo>
                    <a:lnTo>
                      <a:pt x="8503" y="15550"/>
                    </a:lnTo>
                    <a:lnTo>
                      <a:pt x="7267" y="16270"/>
                    </a:lnTo>
                    <a:lnTo>
                      <a:pt x="7267" y="16270"/>
                    </a:lnTo>
                    <a:lnTo>
                      <a:pt x="7216" y="16295"/>
                    </a:lnTo>
                    <a:lnTo>
                      <a:pt x="7182" y="16329"/>
                    </a:lnTo>
                    <a:lnTo>
                      <a:pt x="7140" y="16363"/>
                    </a:lnTo>
                    <a:lnTo>
                      <a:pt x="7106" y="16405"/>
                    </a:lnTo>
                    <a:lnTo>
                      <a:pt x="7055" y="16490"/>
                    </a:lnTo>
                    <a:lnTo>
                      <a:pt x="7021" y="16592"/>
                    </a:lnTo>
                    <a:lnTo>
                      <a:pt x="7004" y="16693"/>
                    </a:lnTo>
                    <a:lnTo>
                      <a:pt x="7004" y="16795"/>
                    </a:lnTo>
                    <a:lnTo>
                      <a:pt x="7013" y="16846"/>
                    </a:lnTo>
                    <a:lnTo>
                      <a:pt x="7030" y="16897"/>
                    </a:lnTo>
                    <a:lnTo>
                      <a:pt x="7047" y="16939"/>
                    </a:lnTo>
                    <a:lnTo>
                      <a:pt x="7072" y="16990"/>
                    </a:lnTo>
                    <a:lnTo>
                      <a:pt x="7072" y="16990"/>
                    </a:lnTo>
                    <a:lnTo>
                      <a:pt x="7114" y="17049"/>
                    </a:lnTo>
                    <a:lnTo>
                      <a:pt x="7157" y="17100"/>
                    </a:lnTo>
                    <a:lnTo>
                      <a:pt x="7207" y="17151"/>
                    </a:lnTo>
                    <a:lnTo>
                      <a:pt x="7267" y="17185"/>
                    </a:lnTo>
                    <a:lnTo>
                      <a:pt x="7335" y="17218"/>
                    </a:lnTo>
                    <a:lnTo>
                      <a:pt x="7394" y="17235"/>
                    </a:lnTo>
                    <a:lnTo>
                      <a:pt x="7462" y="17252"/>
                    </a:lnTo>
                    <a:lnTo>
                      <a:pt x="7529" y="17252"/>
                    </a:lnTo>
                    <a:lnTo>
                      <a:pt x="7529" y="17252"/>
                    </a:lnTo>
                    <a:lnTo>
                      <a:pt x="7597" y="17252"/>
                    </a:lnTo>
                    <a:lnTo>
                      <a:pt x="7665" y="17235"/>
                    </a:lnTo>
                    <a:lnTo>
                      <a:pt x="7733" y="17218"/>
                    </a:lnTo>
                    <a:lnTo>
                      <a:pt x="7792" y="17185"/>
                    </a:lnTo>
                    <a:lnTo>
                      <a:pt x="8503" y="16778"/>
                    </a:lnTo>
                    <a:lnTo>
                      <a:pt x="8503" y="17540"/>
                    </a:lnTo>
                    <a:lnTo>
                      <a:pt x="8503" y="17540"/>
                    </a:lnTo>
                    <a:lnTo>
                      <a:pt x="8512" y="17591"/>
                    </a:lnTo>
                    <a:lnTo>
                      <a:pt x="8520" y="17650"/>
                    </a:lnTo>
                    <a:lnTo>
                      <a:pt x="8529" y="17701"/>
                    </a:lnTo>
                    <a:lnTo>
                      <a:pt x="8546" y="17744"/>
                    </a:lnTo>
                    <a:lnTo>
                      <a:pt x="8596" y="17837"/>
                    </a:lnTo>
                    <a:lnTo>
                      <a:pt x="8664" y="17913"/>
                    </a:lnTo>
                    <a:lnTo>
                      <a:pt x="8740" y="17981"/>
                    </a:lnTo>
                    <a:lnTo>
                      <a:pt x="8825" y="18032"/>
                    </a:lnTo>
                    <a:lnTo>
                      <a:pt x="8876" y="18048"/>
                    </a:lnTo>
                    <a:lnTo>
                      <a:pt x="8927" y="18057"/>
                    </a:lnTo>
                    <a:lnTo>
                      <a:pt x="8978" y="18065"/>
                    </a:lnTo>
                    <a:lnTo>
                      <a:pt x="9037" y="18074"/>
                    </a:lnTo>
                    <a:lnTo>
                      <a:pt x="9037" y="18074"/>
                    </a:lnTo>
                    <a:lnTo>
                      <a:pt x="9088" y="18065"/>
                    </a:lnTo>
                    <a:lnTo>
                      <a:pt x="9139" y="18057"/>
                    </a:lnTo>
                    <a:lnTo>
                      <a:pt x="9189" y="18048"/>
                    </a:lnTo>
                    <a:lnTo>
                      <a:pt x="9240" y="18032"/>
                    </a:lnTo>
                    <a:lnTo>
                      <a:pt x="9333" y="17981"/>
                    </a:lnTo>
                    <a:lnTo>
                      <a:pt x="9410" y="17913"/>
                    </a:lnTo>
                    <a:lnTo>
                      <a:pt x="9477" y="17837"/>
                    </a:lnTo>
                    <a:lnTo>
                      <a:pt x="9520" y="17744"/>
                    </a:lnTo>
                    <a:lnTo>
                      <a:pt x="9545" y="17701"/>
                    </a:lnTo>
                    <a:lnTo>
                      <a:pt x="9554" y="17650"/>
                    </a:lnTo>
                    <a:lnTo>
                      <a:pt x="9562" y="17591"/>
                    </a:lnTo>
                    <a:lnTo>
                      <a:pt x="9562" y="17540"/>
                    </a:lnTo>
                    <a:lnTo>
                      <a:pt x="9562" y="16778"/>
                    </a:lnTo>
                    <a:lnTo>
                      <a:pt x="10273" y="17185"/>
                    </a:lnTo>
                    <a:lnTo>
                      <a:pt x="10273" y="17185"/>
                    </a:lnTo>
                    <a:lnTo>
                      <a:pt x="10341" y="17218"/>
                    </a:lnTo>
                    <a:lnTo>
                      <a:pt x="10409" y="17235"/>
                    </a:lnTo>
                    <a:lnTo>
                      <a:pt x="10477" y="17252"/>
                    </a:lnTo>
                    <a:lnTo>
                      <a:pt x="10544" y="17252"/>
                    </a:lnTo>
                    <a:lnTo>
                      <a:pt x="10544" y="17252"/>
                    </a:lnTo>
                    <a:lnTo>
                      <a:pt x="10612" y="17252"/>
                    </a:lnTo>
                    <a:lnTo>
                      <a:pt x="10671" y="17235"/>
                    </a:lnTo>
                    <a:lnTo>
                      <a:pt x="10739" y="17218"/>
                    </a:lnTo>
                    <a:lnTo>
                      <a:pt x="10799" y="17185"/>
                    </a:lnTo>
                    <a:lnTo>
                      <a:pt x="10858" y="17151"/>
                    </a:lnTo>
                    <a:lnTo>
                      <a:pt x="10909" y="17100"/>
                    </a:lnTo>
                    <a:lnTo>
                      <a:pt x="10959" y="17049"/>
                    </a:lnTo>
                    <a:lnTo>
                      <a:pt x="11002" y="16990"/>
                    </a:lnTo>
                    <a:lnTo>
                      <a:pt x="11002" y="16990"/>
                    </a:lnTo>
                    <a:lnTo>
                      <a:pt x="11027" y="16939"/>
                    </a:lnTo>
                    <a:lnTo>
                      <a:pt x="11044" y="16897"/>
                    </a:lnTo>
                    <a:lnTo>
                      <a:pt x="11061" y="16846"/>
                    </a:lnTo>
                    <a:lnTo>
                      <a:pt x="11070" y="16795"/>
                    </a:lnTo>
                    <a:lnTo>
                      <a:pt x="11070" y="16693"/>
                    </a:lnTo>
                    <a:lnTo>
                      <a:pt x="11053" y="16592"/>
                    </a:lnTo>
                    <a:lnTo>
                      <a:pt x="11019" y="16490"/>
                    </a:lnTo>
                    <a:lnTo>
                      <a:pt x="10959" y="16405"/>
                    </a:lnTo>
                    <a:lnTo>
                      <a:pt x="10934" y="16363"/>
                    </a:lnTo>
                    <a:lnTo>
                      <a:pt x="10892" y="16329"/>
                    </a:lnTo>
                    <a:lnTo>
                      <a:pt x="10849" y="16295"/>
                    </a:lnTo>
                    <a:lnTo>
                      <a:pt x="10807" y="16270"/>
                    </a:lnTo>
                    <a:lnTo>
                      <a:pt x="9562" y="15550"/>
                    </a:lnTo>
                    <a:lnTo>
                      <a:pt x="9562" y="13458"/>
                    </a:lnTo>
                    <a:lnTo>
                      <a:pt x="10663" y="13932"/>
                    </a:lnTo>
                    <a:lnTo>
                      <a:pt x="10663" y="13932"/>
                    </a:lnTo>
                    <a:lnTo>
                      <a:pt x="10714" y="13949"/>
                    </a:lnTo>
                    <a:lnTo>
                      <a:pt x="10765" y="13966"/>
                    </a:lnTo>
                    <a:lnTo>
                      <a:pt x="10815" y="13975"/>
                    </a:lnTo>
                    <a:lnTo>
                      <a:pt x="10866" y="13975"/>
                    </a:lnTo>
                    <a:lnTo>
                      <a:pt x="10917" y="13975"/>
                    </a:lnTo>
                    <a:lnTo>
                      <a:pt x="10976" y="13966"/>
                    </a:lnTo>
                    <a:lnTo>
                      <a:pt x="11027" y="13949"/>
                    </a:lnTo>
                    <a:lnTo>
                      <a:pt x="11078" y="13932"/>
                    </a:lnTo>
                    <a:lnTo>
                      <a:pt x="11078" y="13932"/>
                    </a:lnTo>
                    <a:lnTo>
                      <a:pt x="11120" y="13915"/>
                    </a:lnTo>
                    <a:lnTo>
                      <a:pt x="11171" y="13882"/>
                    </a:lnTo>
                    <a:lnTo>
                      <a:pt x="11214" y="13848"/>
                    </a:lnTo>
                    <a:lnTo>
                      <a:pt x="11247" y="13814"/>
                    </a:lnTo>
                    <a:lnTo>
                      <a:pt x="11281" y="13780"/>
                    </a:lnTo>
                    <a:lnTo>
                      <a:pt x="11315" y="13729"/>
                    </a:lnTo>
                    <a:lnTo>
                      <a:pt x="11341" y="13687"/>
                    </a:lnTo>
                    <a:lnTo>
                      <a:pt x="11366" y="13636"/>
                    </a:lnTo>
                    <a:lnTo>
                      <a:pt x="11789" y="12535"/>
                    </a:lnTo>
                    <a:lnTo>
                      <a:pt x="13272" y="14017"/>
                    </a:lnTo>
                    <a:lnTo>
                      <a:pt x="12899" y="15398"/>
                    </a:lnTo>
                    <a:lnTo>
                      <a:pt x="12899" y="15398"/>
                    </a:lnTo>
                    <a:lnTo>
                      <a:pt x="12890" y="15457"/>
                    </a:lnTo>
                    <a:lnTo>
                      <a:pt x="12882" y="15508"/>
                    </a:lnTo>
                    <a:lnTo>
                      <a:pt x="12882" y="15558"/>
                    </a:lnTo>
                    <a:lnTo>
                      <a:pt x="12882" y="15609"/>
                    </a:lnTo>
                    <a:lnTo>
                      <a:pt x="12907" y="15711"/>
                    </a:lnTo>
                    <a:lnTo>
                      <a:pt x="12950" y="15804"/>
                    </a:lnTo>
                    <a:lnTo>
                      <a:pt x="13009" y="15889"/>
                    </a:lnTo>
                    <a:lnTo>
                      <a:pt x="13085" y="15957"/>
                    </a:lnTo>
                    <a:lnTo>
                      <a:pt x="13128" y="15982"/>
                    </a:lnTo>
                    <a:lnTo>
                      <a:pt x="13170" y="16007"/>
                    </a:lnTo>
                    <a:lnTo>
                      <a:pt x="13221" y="16033"/>
                    </a:lnTo>
                    <a:lnTo>
                      <a:pt x="13272" y="16050"/>
                    </a:lnTo>
                    <a:lnTo>
                      <a:pt x="13272" y="16050"/>
                    </a:lnTo>
                    <a:lnTo>
                      <a:pt x="13339" y="16067"/>
                    </a:lnTo>
                    <a:lnTo>
                      <a:pt x="13407" y="16067"/>
                    </a:lnTo>
                    <a:lnTo>
                      <a:pt x="13407" y="16067"/>
                    </a:lnTo>
                    <a:lnTo>
                      <a:pt x="13500" y="16058"/>
                    </a:lnTo>
                    <a:lnTo>
                      <a:pt x="13576" y="16041"/>
                    </a:lnTo>
                    <a:lnTo>
                      <a:pt x="13661" y="16007"/>
                    </a:lnTo>
                    <a:lnTo>
                      <a:pt x="13729" y="15957"/>
                    </a:lnTo>
                    <a:lnTo>
                      <a:pt x="13797" y="15906"/>
                    </a:lnTo>
                    <a:lnTo>
                      <a:pt x="13847" y="15838"/>
                    </a:lnTo>
                    <a:lnTo>
                      <a:pt x="13890" y="15762"/>
                    </a:lnTo>
                    <a:lnTo>
                      <a:pt x="13924" y="15677"/>
                    </a:lnTo>
                    <a:lnTo>
                      <a:pt x="14135" y="14881"/>
                    </a:lnTo>
                    <a:lnTo>
                      <a:pt x="14677" y="15423"/>
                    </a:lnTo>
                    <a:lnTo>
                      <a:pt x="14677" y="15423"/>
                    </a:lnTo>
                    <a:lnTo>
                      <a:pt x="14720" y="15457"/>
                    </a:lnTo>
                    <a:lnTo>
                      <a:pt x="14762" y="15491"/>
                    </a:lnTo>
                    <a:lnTo>
                      <a:pt x="14805" y="15516"/>
                    </a:lnTo>
                    <a:lnTo>
                      <a:pt x="14855" y="15542"/>
                    </a:lnTo>
                    <a:lnTo>
                      <a:pt x="14949" y="15567"/>
                    </a:lnTo>
                    <a:lnTo>
                      <a:pt x="15050" y="15575"/>
                    </a:lnTo>
                    <a:lnTo>
                      <a:pt x="15050" y="15575"/>
                    </a:lnTo>
                    <a:lnTo>
                      <a:pt x="15152" y="15567"/>
                    </a:lnTo>
                    <a:lnTo>
                      <a:pt x="15253" y="15542"/>
                    </a:lnTo>
                    <a:lnTo>
                      <a:pt x="15296" y="15516"/>
                    </a:lnTo>
                    <a:lnTo>
                      <a:pt x="15338" y="15491"/>
                    </a:lnTo>
                    <a:lnTo>
                      <a:pt x="15389" y="15457"/>
                    </a:lnTo>
                    <a:lnTo>
                      <a:pt x="15423" y="15423"/>
                    </a:lnTo>
                    <a:lnTo>
                      <a:pt x="15423" y="15423"/>
                    </a:lnTo>
                    <a:lnTo>
                      <a:pt x="15465" y="15381"/>
                    </a:lnTo>
                    <a:lnTo>
                      <a:pt x="15491" y="15338"/>
                    </a:lnTo>
                    <a:lnTo>
                      <a:pt x="15516" y="15296"/>
                    </a:lnTo>
                    <a:lnTo>
                      <a:pt x="15541" y="15245"/>
                    </a:lnTo>
                    <a:lnTo>
                      <a:pt x="15567" y="15152"/>
                    </a:lnTo>
                    <a:lnTo>
                      <a:pt x="15584" y="15050"/>
                    </a:lnTo>
                    <a:lnTo>
                      <a:pt x="15567" y="14949"/>
                    </a:lnTo>
                    <a:lnTo>
                      <a:pt x="15541" y="14847"/>
                    </a:lnTo>
                    <a:lnTo>
                      <a:pt x="15516" y="14805"/>
                    </a:lnTo>
                    <a:lnTo>
                      <a:pt x="15491" y="14754"/>
                    </a:lnTo>
                    <a:lnTo>
                      <a:pt x="15465" y="14712"/>
                    </a:lnTo>
                    <a:lnTo>
                      <a:pt x="15423" y="14678"/>
                    </a:lnTo>
                    <a:lnTo>
                      <a:pt x="14881" y="14136"/>
                    </a:lnTo>
                    <a:lnTo>
                      <a:pt x="15677" y="13924"/>
                    </a:lnTo>
                    <a:lnTo>
                      <a:pt x="15677" y="13924"/>
                    </a:lnTo>
                    <a:lnTo>
                      <a:pt x="15728" y="13907"/>
                    </a:lnTo>
                    <a:lnTo>
                      <a:pt x="15779" y="13882"/>
                    </a:lnTo>
                    <a:lnTo>
                      <a:pt x="15821" y="13856"/>
                    </a:lnTo>
                    <a:lnTo>
                      <a:pt x="15863" y="13822"/>
                    </a:lnTo>
                    <a:lnTo>
                      <a:pt x="15939" y="13754"/>
                    </a:lnTo>
                    <a:lnTo>
                      <a:pt x="15999" y="13670"/>
                    </a:lnTo>
                    <a:lnTo>
                      <a:pt x="16041" y="13577"/>
                    </a:lnTo>
                    <a:lnTo>
                      <a:pt x="16066" y="13483"/>
                    </a:lnTo>
                    <a:lnTo>
                      <a:pt x="16066" y="13433"/>
                    </a:lnTo>
                    <a:lnTo>
                      <a:pt x="16066" y="13373"/>
                    </a:lnTo>
                    <a:lnTo>
                      <a:pt x="16058" y="13323"/>
                    </a:lnTo>
                    <a:lnTo>
                      <a:pt x="16050" y="13272"/>
                    </a:lnTo>
                    <a:lnTo>
                      <a:pt x="16050" y="13272"/>
                    </a:lnTo>
                    <a:lnTo>
                      <a:pt x="16033" y="13221"/>
                    </a:lnTo>
                    <a:lnTo>
                      <a:pt x="16016" y="13170"/>
                    </a:lnTo>
                    <a:lnTo>
                      <a:pt x="15990" y="13128"/>
                    </a:lnTo>
                    <a:lnTo>
                      <a:pt x="15956" y="13085"/>
                    </a:lnTo>
                    <a:lnTo>
                      <a:pt x="15889" y="13009"/>
                    </a:lnTo>
                    <a:lnTo>
                      <a:pt x="15804" y="12950"/>
                    </a:lnTo>
                    <a:lnTo>
                      <a:pt x="15711" y="12908"/>
                    </a:lnTo>
                    <a:lnTo>
                      <a:pt x="15609" y="12882"/>
                    </a:lnTo>
                    <a:lnTo>
                      <a:pt x="15558" y="12882"/>
                    </a:lnTo>
                    <a:lnTo>
                      <a:pt x="15507" y="12882"/>
                    </a:lnTo>
                    <a:lnTo>
                      <a:pt x="15457" y="12882"/>
                    </a:lnTo>
                    <a:lnTo>
                      <a:pt x="15406" y="12899"/>
                    </a:lnTo>
                    <a:lnTo>
                      <a:pt x="14017" y="13272"/>
                    </a:lnTo>
                    <a:lnTo>
                      <a:pt x="12535" y="11790"/>
                    </a:lnTo>
                    <a:lnTo>
                      <a:pt x="13644" y="11349"/>
                    </a:lnTo>
                    <a:lnTo>
                      <a:pt x="13644" y="11349"/>
                    </a:lnTo>
                    <a:lnTo>
                      <a:pt x="13695" y="11324"/>
                    </a:lnTo>
                    <a:lnTo>
                      <a:pt x="13746" y="11298"/>
                    </a:lnTo>
                    <a:lnTo>
                      <a:pt x="13788" y="11264"/>
                    </a:lnTo>
                    <a:lnTo>
                      <a:pt x="13822" y="11231"/>
                    </a:lnTo>
                    <a:lnTo>
                      <a:pt x="13864" y="11197"/>
                    </a:lnTo>
                    <a:lnTo>
                      <a:pt x="13890" y="11154"/>
                    </a:lnTo>
                    <a:lnTo>
                      <a:pt x="13924" y="11104"/>
                    </a:lnTo>
                    <a:lnTo>
                      <a:pt x="13941" y="11053"/>
                    </a:lnTo>
                    <a:lnTo>
                      <a:pt x="13941" y="11053"/>
                    </a:lnTo>
                    <a:lnTo>
                      <a:pt x="13958" y="11002"/>
                    </a:lnTo>
                    <a:lnTo>
                      <a:pt x="13975" y="10951"/>
                    </a:lnTo>
                    <a:lnTo>
                      <a:pt x="13983" y="10900"/>
                    </a:lnTo>
                    <a:lnTo>
                      <a:pt x="13983" y="10849"/>
                    </a:lnTo>
                    <a:lnTo>
                      <a:pt x="13983" y="10799"/>
                    </a:lnTo>
                    <a:lnTo>
                      <a:pt x="13975" y="10748"/>
                    </a:lnTo>
                    <a:lnTo>
                      <a:pt x="13958" y="10689"/>
                    </a:lnTo>
                    <a:lnTo>
                      <a:pt x="13941" y="10646"/>
                    </a:lnTo>
                    <a:lnTo>
                      <a:pt x="13466" y="9562"/>
                    </a:lnTo>
                    <a:lnTo>
                      <a:pt x="15550" y="9562"/>
                    </a:lnTo>
                    <a:lnTo>
                      <a:pt x="16270" y="10807"/>
                    </a:lnTo>
                    <a:lnTo>
                      <a:pt x="16270" y="10807"/>
                    </a:lnTo>
                    <a:lnTo>
                      <a:pt x="16312" y="10866"/>
                    </a:lnTo>
                    <a:lnTo>
                      <a:pt x="16354" y="10917"/>
                    </a:lnTo>
                    <a:lnTo>
                      <a:pt x="16405" y="10960"/>
                    </a:lnTo>
                    <a:lnTo>
                      <a:pt x="16465" y="11002"/>
                    </a:lnTo>
                    <a:lnTo>
                      <a:pt x="16532" y="11027"/>
                    </a:lnTo>
                    <a:lnTo>
                      <a:pt x="16592" y="11053"/>
                    </a:lnTo>
                    <a:lnTo>
                      <a:pt x="16659" y="11061"/>
                    </a:lnTo>
                    <a:lnTo>
                      <a:pt x="16727" y="11070"/>
                    </a:lnTo>
                    <a:lnTo>
                      <a:pt x="16727" y="11070"/>
                    </a:lnTo>
                    <a:lnTo>
                      <a:pt x="16795" y="11061"/>
                    </a:lnTo>
                    <a:lnTo>
                      <a:pt x="16863" y="11053"/>
                    </a:lnTo>
                    <a:lnTo>
                      <a:pt x="16930" y="11027"/>
                    </a:lnTo>
                    <a:lnTo>
                      <a:pt x="16990" y="10993"/>
                    </a:lnTo>
                    <a:lnTo>
                      <a:pt x="16990" y="10993"/>
                    </a:lnTo>
                    <a:lnTo>
                      <a:pt x="17040" y="10968"/>
                    </a:lnTo>
                    <a:lnTo>
                      <a:pt x="17083" y="10934"/>
                    </a:lnTo>
                    <a:lnTo>
                      <a:pt x="17117" y="10900"/>
                    </a:lnTo>
                    <a:lnTo>
                      <a:pt x="17151" y="10858"/>
                    </a:lnTo>
                    <a:lnTo>
                      <a:pt x="17201" y="10773"/>
                    </a:lnTo>
                    <a:lnTo>
                      <a:pt x="17235" y="10680"/>
                    </a:lnTo>
                    <a:lnTo>
                      <a:pt x="17252" y="10578"/>
                    </a:lnTo>
                    <a:lnTo>
                      <a:pt x="17252" y="10477"/>
                    </a:lnTo>
                    <a:lnTo>
                      <a:pt x="17244" y="10426"/>
                    </a:lnTo>
                    <a:lnTo>
                      <a:pt x="17227" y="10375"/>
                    </a:lnTo>
                    <a:lnTo>
                      <a:pt x="17210" y="10324"/>
                    </a:lnTo>
                    <a:lnTo>
                      <a:pt x="17184" y="10274"/>
                    </a:lnTo>
                    <a:lnTo>
                      <a:pt x="16778" y="9562"/>
                    </a:lnTo>
                    <a:lnTo>
                      <a:pt x="17540" y="9562"/>
                    </a:lnTo>
                    <a:lnTo>
                      <a:pt x="17540" y="9562"/>
                    </a:lnTo>
                    <a:lnTo>
                      <a:pt x="17599" y="9562"/>
                    </a:lnTo>
                    <a:lnTo>
                      <a:pt x="17650" y="9554"/>
                    </a:lnTo>
                    <a:lnTo>
                      <a:pt x="17701" y="9537"/>
                    </a:lnTo>
                    <a:lnTo>
                      <a:pt x="17752" y="9520"/>
                    </a:lnTo>
                    <a:lnTo>
                      <a:pt x="17837" y="9469"/>
                    </a:lnTo>
                    <a:lnTo>
                      <a:pt x="17913" y="9410"/>
                    </a:lnTo>
                    <a:lnTo>
                      <a:pt x="17981" y="9333"/>
                    </a:lnTo>
                    <a:lnTo>
                      <a:pt x="18031" y="9240"/>
                    </a:lnTo>
                    <a:lnTo>
                      <a:pt x="18048" y="9189"/>
                    </a:lnTo>
                    <a:lnTo>
                      <a:pt x="18057" y="9139"/>
                    </a:lnTo>
                    <a:lnTo>
                      <a:pt x="18065" y="9088"/>
                    </a:lnTo>
                    <a:lnTo>
                      <a:pt x="18074" y="9037"/>
                    </a:lnTo>
                    <a:lnTo>
                      <a:pt x="18074" y="9037"/>
                    </a:lnTo>
                    <a:lnTo>
                      <a:pt x="18065" y="8978"/>
                    </a:lnTo>
                    <a:lnTo>
                      <a:pt x="18057" y="8927"/>
                    </a:lnTo>
                    <a:lnTo>
                      <a:pt x="18048" y="8876"/>
                    </a:lnTo>
                    <a:lnTo>
                      <a:pt x="18031" y="8825"/>
                    </a:lnTo>
                    <a:lnTo>
                      <a:pt x="17981" y="8741"/>
                    </a:lnTo>
                    <a:lnTo>
                      <a:pt x="17913" y="8656"/>
                    </a:lnTo>
                    <a:lnTo>
                      <a:pt x="17837" y="8597"/>
                    </a:lnTo>
                    <a:lnTo>
                      <a:pt x="17752" y="8546"/>
                    </a:lnTo>
                    <a:lnTo>
                      <a:pt x="17701" y="8529"/>
                    </a:lnTo>
                    <a:lnTo>
                      <a:pt x="17650" y="8512"/>
                    </a:lnTo>
                    <a:lnTo>
                      <a:pt x="17599" y="8503"/>
                    </a:lnTo>
                    <a:lnTo>
                      <a:pt x="17540" y="8503"/>
                    </a:lnTo>
                    <a:lnTo>
                      <a:pt x="17540" y="850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803;p34"/>
              <p:cNvSpPr/>
              <p:nvPr/>
            </p:nvSpPr>
            <p:spPr>
              <a:xfrm>
                <a:off x="1906925" y="1196425"/>
                <a:ext cx="60775" cy="35175"/>
              </a:xfrm>
              <a:custGeom>
                <a:avLst/>
                <a:gdLst/>
                <a:ahLst/>
                <a:cxnLst/>
                <a:rect l="l" t="t" r="r" b="b"/>
                <a:pathLst>
                  <a:path w="2431" h="1407" fill="none" extrusionOk="0">
                    <a:moveTo>
                      <a:pt x="1025" y="1"/>
                    </a:moveTo>
                    <a:lnTo>
                      <a:pt x="2431" y="1406"/>
                    </a:lnTo>
                    <a:lnTo>
                      <a:pt x="441" y="1406"/>
                    </a:lnTo>
                    <a:lnTo>
                      <a:pt x="0" y="407"/>
                    </a:lnTo>
                    <a:lnTo>
                      <a:pt x="1025"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804;p34"/>
              <p:cNvSpPr/>
              <p:nvPr/>
            </p:nvSpPr>
            <p:spPr>
              <a:xfrm>
                <a:off x="1906925" y="1258050"/>
                <a:ext cx="60775" cy="35175"/>
              </a:xfrm>
              <a:custGeom>
                <a:avLst/>
                <a:gdLst/>
                <a:ahLst/>
                <a:cxnLst/>
                <a:rect l="l" t="t" r="r" b="b"/>
                <a:pathLst>
                  <a:path w="2431" h="1407" fill="none" extrusionOk="0">
                    <a:moveTo>
                      <a:pt x="1025" y="1406"/>
                    </a:moveTo>
                    <a:lnTo>
                      <a:pt x="0" y="1016"/>
                    </a:lnTo>
                    <a:lnTo>
                      <a:pt x="441" y="0"/>
                    </a:lnTo>
                    <a:lnTo>
                      <a:pt x="2431" y="0"/>
                    </a:lnTo>
                    <a:lnTo>
                      <a:pt x="1025"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805;p34"/>
              <p:cNvSpPr/>
              <p:nvPr/>
            </p:nvSpPr>
            <p:spPr>
              <a:xfrm>
                <a:off x="1951175" y="1276875"/>
                <a:ext cx="35175" cy="60800"/>
              </a:xfrm>
              <a:custGeom>
                <a:avLst/>
                <a:gdLst/>
                <a:ahLst/>
                <a:cxnLst/>
                <a:rect l="l" t="t" r="r" b="b"/>
                <a:pathLst>
                  <a:path w="1407" h="2432" fill="none" extrusionOk="0">
                    <a:moveTo>
                      <a:pt x="1406" y="1991"/>
                    </a:moveTo>
                    <a:lnTo>
                      <a:pt x="407" y="2432"/>
                    </a:lnTo>
                    <a:lnTo>
                      <a:pt x="0" y="1407"/>
                    </a:lnTo>
                    <a:lnTo>
                      <a:pt x="1406" y="1"/>
                    </a:lnTo>
                    <a:lnTo>
                      <a:pt x="1406" y="199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806;p34"/>
              <p:cNvSpPr/>
              <p:nvPr/>
            </p:nvSpPr>
            <p:spPr>
              <a:xfrm>
                <a:off x="1951175" y="1152175"/>
                <a:ext cx="35175" cy="60800"/>
              </a:xfrm>
              <a:custGeom>
                <a:avLst/>
                <a:gdLst/>
                <a:ahLst/>
                <a:cxnLst/>
                <a:rect l="l" t="t" r="r" b="b"/>
                <a:pathLst>
                  <a:path w="1407" h="2432" fill="none" extrusionOk="0">
                    <a:moveTo>
                      <a:pt x="1406" y="2431"/>
                    </a:moveTo>
                    <a:lnTo>
                      <a:pt x="0" y="1017"/>
                    </a:lnTo>
                    <a:lnTo>
                      <a:pt x="398" y="0"/>
                    </a:lnTo>
                    <a:lnTo>
                      <a:pt x="1406" y="441"/>
                    </a:lnTo>
                    <a:lnTo>
                      <a:pt x="1406" y="243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807;p34"/>
              <p:cNvSpPr/>
              <p:nvPr/>
            </p:nvSpPr>
            <p:spPr>
              <a:xfrm>
                <a:off x="2031625" y="1196425"/>
                <a:ext cx="60800" cy="35175"/>
              </a:xfrm>
              <a:custGeom>
                <a:avLst/>
                <a:gdLst/>
                <a:ahLst/>
                <a:cxnLst/>
                <a:rect l="l" t="t" r="r" b="b"/>
                <a:pathLst>
                  <a:path w="2432" h="1407" fill="none" extrusionOk="0">
                    <a:moveTo>
                      <a:pt x="1407" y="1"/>
                    </a:moveTo>
                    <a:lnTo>
                      <a:pt x="2431" y="399"/>
                    </a:lnTo>
                    <a:lnTo>
                      <a:pt x="1991" y="1406"/>
                    </a:lnTo>
                    <a:lnTo>
                      <a:pt x="1" y="1406"/>
                    </a:lnTo>
                    <a:lnTo>
                      <a:pt x="1407" y="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808;p34"/>
              <p:cNvSpPr/>
              <p:nvPr/>
            </p:nvSpPr>
            <p:spPr>
              <a:xfrm>
                <a:off x="2012775" y="1151950"/>
                <a:ext cx="35175" cy="61025"/>
              </a:xfrm>
              <a:custGeom>
                <a:avLst/>
                <a:gdLst/>
                <a:ahLst/>
                <a:cxnLst/>
                <a:rect l="l" t="t" r="r" b="b"/>
                <a:pathLst>
                  <a:path w="1407" h="2441" fill="none" extrusionOk="0">
                    <a:moveTo>
                      <a:pt x="1" y="441"/>
                    </a:moveTo>
                    <a:lnTo>
                      <a:pt x="1009" y="1"/>
                    </a:lnTo>
                    <a:lnTo>
                      <a:pt x="1407" y="1034"/>
                    </a:lnTo>
                    <a:lnTo>
                      <a:pt x="1" y="2440"/>
                    </a:lnTo>
                    <a:lnTo>
                      <a:pt x="1" y="441"/>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809;p34"/>
              <p:cNvSpPr/>
              <p:nvPr/>
            </p:nvSpPr>
            <p:spPr>
              <a:xfrm>
                <a:off x="2012775" y="1276875"/>
                <a:ext cx="35400" cy="60600"/>
              </a:xfrm>
              <a:custGeom>
                <a:avLst/>
                <a:gdLst/>
                <a:ahLst/>
                <a:cxnLst/>
                <a:rect l="l" t="t" r="r" b="b"/>
                <a:pathLst>
                  <a:path w="1416" h="2424" fill="none" extrusionOk="0">
                    <a:moveTo>
                      <a:pt x="1017" y="2423"/>
                    </a:moveTo>
                    <a:lnTo>
                      <a:pt x="1" y="1983"/>
                    </a:lnTo>
                    <a:lnTo>
                      <a:pt x="1" y="1"/>
                    </a:lnTo>
                    <a:lnTo>
                      <a:pt x="1415" y="1407"/>
                    </a:lnTo>
                    <a:lnTo>
                      <a:pt x="1017" y="2423"/>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810;p34"/>
              <p:cNvSpPr/>
              <p:nvPr/>
            </p:nvSpPr>
            <p:spPr>
              <a:xfrm>
                <a:off x="2031625" y="1258050"/>
                <a:ext cx="60800" cy="35175"/>
              </a:xfrm>
              <a:custGeom>
                <a:avLst/>
                <a:gdLst/>
                <a:ahLst/>
                <a:cxnLst/>
                <a:rect l="l" t="t" r="r" b="b"/>
                <a:pathLst>
                  <a:path w="2432" h="1407" fill="none" extrusionOk="0">
                    <a:moveTo>
                      <a:pt x="1407" y="1406"/>
                    </a:moveTo>
                    <a:lnTo>
                      <a:pt x="1" y="0"/>
                    </a:lnTo>
                    <a:lnTo>
                      <a:pt x="1991" y="0"/>
                    </a:lnTo>
                    <a:lnTo>
                      <a:pt x="2431" y="1000"/>
                    </a:lnTo>
                    <a:lnTo>
                      <a:pt x="1407" y="1406"/>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811;p34"/>
              <p:cNvSpPr/>
              <p:nvPr/>
            </p:nvSpPr>
            <p:spPr>
              <a:xfrm>
                <a:off x="2066775" y="1293200"/>
                <a:ext cx="25" cy="25"/>
              </a:xfrm>
              <a:custGeom>
                <a:avLst/>
                <a:gdLst/>
                <a:ahLst/>
                <a:cxnLst/>
                <a:rect l="l" t="t" r="r" b="b"/>
                <a:pathLst>
                  <a:path w="1" h="1" fill="none" extrusionOk="0">
                    <a:moveTo>
                      <a:pt x="1" y="0"/>
                    </a:moveTo>
                    <a:lnTo>
                      <a:pt x="1" y="0"/>
                    </a:ln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4" name="Google Shape;668;p47"/>
          <p:cNvSpPr txBox="1">
            <a:spLocks/>
          </p:cNvSpPr>
          <p:nvPr/>
        </p:nvSpPr>
        <p:spPr>
          <a:xfrm>
            <a:off x="4746373" y="2393168"/>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Snow</a:t>
            </a:r>
            <a:endParaRPr lang="en-US" dirty="0"/>
          </a:p>
        </p:txBody>
      </p:sp>
      <p:grpSp>
        <p:nvGrpSpPr>
          <p:cNvPr id="11" name="Group 10"/>
          <p:cNvGrpSpPr/>
          <p:nvPr/>
        </p:nvGrpSpPr>
        <p:grpSpPr>
          <a:xfrm>
            <a:off x="5603679" y="3031258"/>
            <a:ext cx="798000" cy="798000"/>
            <a:chOff x="5131774" y="3076373"/>
            <a:chExt cx="798000" cy="798000"/>
          </a:xfrm>
        </p:grpSpPr>
        <p:sp>
          <p:nvSpPr>
            <p:cNvPr id="228" name="Google Shape;5064;p31"/>
            <p:cNvSpPr/>
            <p:nvPr/>
          </p:nvSpPr>
          <p:spPr>
            <a:xfrm>
              <a:off x="5131774" y="3076373"/>
              <a:ext cx="798000" cy="798000"/>
            </a:xfrm>
            <a:prstGeom prst="ellipse">
              <a:avLst/>
            </a:prstGeom>
            <a:solidFill>
              <a:schemeClr val="bg2">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nvGrpSpPr>
            <p:cNvPr id="175" name="Google Shape;4312;p28"/>
            <p:cNvGrpSpPr/>
            <p:nvPr/>
          </p:nvGrpSpPr>
          <p:grpSpPr>
            <a:xfrm>
              <a:off x="5252044" y="3202598"/>
              <a:ext cx="549450" cy="549206"/>
              <a:chOff x="2766050" y="-563975"/>
              <a:chExt cx="451850" cy="451650"/>
            </a:xfrm>
          </p:grpSpPr>
          <p:sp>
            <p:nvSpPr>
              <p:cNvPr id="176" name="Google Shape;4313;p28"/>
              <p:cNvSpPr/>
              <p:nvPr/>
            </p:nvSpPr>
            <p:spPr>
              <a:xfrm>
                <a:off x="2869375" y="-460875"/>
                <a:ext cx="245200" cy="245425"/>
              </a:xfrm>
              <a:custGeom>
                <a:avLst/>
                <a:gdLst/>
                <a:ahLst/>
                <a:cxnLst/>
                <a:rect l="l" t="t" r="r" b="b"/>
                <a:pathLst>
                  <a:path w="9808" h="9817" extrusionOk="0">
                    <a:moveTo>
                      <a:pt x="4904" y="1"/>
                    </a:moveTo>
                    <a:lnTo>
                      <a:pt x="4650" y="9"/>
                    </a:lnTo>
                    <a:lnTo>
                      <a:pt x="4404" y="26"/>
                    </a:lnTo>
                    <a:lnTo>
                      <a:pt x="4159" y="60"/>
                    </a:lnTo>
                    <a:lnTo>
                      <a:pt x="3913" y="102"/>
                    </a:lnTo>
                    <a:lnTo>
                      <a:pt x="3676" y="153"/>
                    </a:lnTo>
                    <a:lnTo>
                      <a:pt x="3447" y="221"/>
                    </a:lnTo>
                    <a:lnTo>
                      <a:pt x="3219" y="297"/>
                    </a:lnTo>
                    <a:lnTo>
                      <a:pt x="2998" y="390"/>
                    </a:lnTo>
                    <a:lnTo>
                      <a:pt x="2778" y="483"/>
                    </a:lnTo>
                    <a:lnTo>
                      <a:pt x="2566" y="593"/>
                    </a:lnTo>
                    <a:lnTo>
                      <a:pt x="2363" y="712"/>
                    </a:lnTo>
                    <a:lnTo>
                      <a:pt x="2160" y="839"/>
                    </a:lnTo>
                    <a:lnTo>
                      <a:pt x="1974" y="975"/>
                    </a:lnTo>
                    <a:lnTo>
                      <a:pt x="1787" y="1119"/>
                    </a:lnTo>
                    <a:lnTo>
                      <a:pt x="1609" y="1279"/>
                    </a:lnTo>
                    <a:lnTo>
                      <a:pt x="1440" y="1440"/>
                    </a:lnTo>
                    <a:lnTo>
                      <a:pt x="1271" y="1610"/>
                    </a:lnTo>
                    <a:lnTo>
                      <a:pt x="1118" y="1788"/>
                    </a:lnTo>
                    <a:lnTo>
                      <a:pt x="974" y="1974"/>
                    </a:lnTo>
                    <a:lnTo>
                      <a:pt x="839" y="2169"/>
                    </a:lnTo>
                    <a:lnTo>
                      <a:pt x="712" y="2364"/>
                    </a:lnTo>
                    <a:lnTo>
                      <a:pt x="593" y="2567"/>
                    </a:lnTo>
                    <a:lnTo>
                      <a:pt x="483" y="2779"/>
                    </a:lnTo>
                    <a:lnTo>
                      <a:pt x="381" y="2999"/>
                    </a:lnTo>
                    <a:lnTo>
                      <a:pt x="297" y="3219"/>
                    </a:lnTo>
                    <a:lnTo>
                      <a:pt x="220" y="3448"/>
                    </a:lnTo>
                    <a:lnTo>
                      <a:pt x="153" y="3685"/>
                    </a:lnTo>
                    <a:lnTo>
                      <a:pt x="102" y="3922"/>
                    </a:lnTo>
                    <a:lnTo>
                      <a:pt x="60" y="4159"/>
                    </a:lnTo>
                    <a:lnTo>
                      <a:pt x="26" y="4405"/>
                    </a:lnTo>
                    <a:lnTo>
                      <a:pt x="9" y="4659"/>
                    </a:lnTo>
                    <a:lnTo>
                      <a:pt x="0" y="4904"/>
                    </a:lnTo>
                    <a:lnTo>
                      <a:pt x="9" y="5158"/>
                    </a:lnTo>
                    <a:lnTo>
                      <a:pt x="26" y="5413"/>
                    </a:lnTo>
                    <a:lnTo>
                      <a:pt x="60" y="5658"/>
                    </a:lnTo>
                    <a:lnTo>
                      <a:pt x="102" y="5895"/>
                    </a:lnTo>
                    <a:lnTo>
                      <a:pt x="153" y="6132"/>
                    </a:lnTo>
                    <a:lnTo>
                      <a:pt x="220" y="6370"/>
                    </a:lnTo>
                    <a:lnTo>
                      <a:pt x="297" y="6598"/>
                    </a:lnTo>
                    <a:lnTo>
                      <a:pt x="381" y="6818"/>
                    </a:lnTo>
                    <a:lnTo>
                      <a:pt x="483" y="7039"/>
                    </a:lnTo>
                    <a:lnTo>
                      <a:pt x="593" y="7250"/>
                    </a:lnTo>
                    <a:lnTo>
                      <a:pt x="712" y="7454"/>
                    </a:lnTo>
                    <a:lnTo>
                      <a:pt x="839" y="7648"/>
                    </a:lnTo>
                    <a:lnTo>
                      <a:pt x="974" y="7843"/>
                    </a:lnTo>
                    <a:lnTo>
                      <a:pt x="1118" y="8030"/>
                    </a:lnTo>
                    <a:lnTo>
                      <a:pt x="1271" y="8207"/>
                    </a:lnTo>
                    <a:lnTo>
                      <a:pt x="1440" y="8377"/>
                    </a:lnTo>
                    <a:lnTo>
                      <a:pt x="1609" y="8538"/>
                    </a:lnTo>
                    <a:lnTo>
                      <a:pt x="1787" y="8690"/>
                    </a:lnTo>
                    <a:lnTo>
                      <a:pt x="1974" y="8843"/>
                    </a:lnTo>
                    <a:lnTo>
                      <a:pt x="2160" y="8978"/>
                    </a:lnTo>
                    <a:lnTo>
                      <a:pt x="2363" y="9105"/>
                    </a:lnTo>
                    <a:lnTo>
                      <a:pt x="2566" y="9224"/>
                    </a:lnTo>
                    <a:lnTo>
                      <a:pt x="2778" y="9334"/>
                    </a:lnTo>
                    <a:lnTo>
                      <a:pt x="2998" y="9427"/>
                    </a:lnTo>
                    <a:lnTo>
                      <a:pt x="3219" y="9520"/>
                    </a:lnTo>
                    <a:lnTo>
                      <a:pt x="3447" y="9596"/>
                    </a:lnTo>
                    <a:lnTo>
                      <a:pt x="3676" y="9664"/>
                    </a:lnTo>
                    <a:lnTo>
                      <a:pt x="3913" y="9715"/>
                    </a:lnTo>
                    <a:lnTo>
                      <a:pt x="4159" y="9757"/>
                    </a:lnTo>
                    <a:lnTo>
                      <a:pt x="4404" y="9791"/>
                    </a:lnTo>
                    <a:lnTo>
                      <a:pt x="4650" y="9808"/>
                    </a:lnTo>
                    <a:lnTo>
                      <a:pt x="4904" y="9817"/>
                    </a:lnTo>
                    <a:lnTo>
                      <a:pt x="5158" y="9808"/>
                    </a:lnTo>
                    <a:lnTo>
                      <a:pt x="5404" y="9791"/>
                    </a:lnTo>
                    <a:lnTo>
                      <a:pt x="5649" y="9757"/>
                    </a:lnTo>
                    <a:lnTo>
                      <a:pt x="5895" y="9715"/>
                    </a:lnTo>
                    <a:lnTo>
                      <a:pt x="6132" y="9664"/>
                    </a:lnTo>
                    <a:lnTo>
                      <a:pt x="6361" y="9596"/>
                    </a:lnTo>
                    <a:lnTo>
                      <a:pt x="6589" y="9520"/>
                    </a:lnTo>
                    <a:lnTo>
                      <a:pt x="6818" y="9427"/>
                    </a:lnTo>
                    <a:lnTo>
                      <a:pt x="7030" y="9334"/>
                    </a:lnTo>
                    <a:lnTo>
                      <a:pt x="7242" y="9224"/>
                    </a:lnTo>
                    <a:lnTo>
                      <a:pt x="7453" y="9105"/>
                    </a:lnTo>
                    <a:lnTo>
                      <a:pt x="7648" y="8978"/>
                    </a:lnTo>
                    <a:lnTo>
                      <a:pt x="7843" y="8843"/>
                    </a:lnTo>
                    <a:lnTo>
                      <a:pt x="8029" y="8690"/>
                    </a:lnTo>
                    <a:lnTo>
                      <a:pt x="8207" y="8538"/>
                    </a:lnTo>
                    <a:lnTo>
                      <a:pt x="8376" y="8377"/>
                    </a:lnTo>
                    <a:lnTo>
                      <a:pt x="8537" y="8207"/>
                    </a:lnTo>
                    <a:lnTo>
                      <a:pt x="8690" y="8030"/>
                    </a:lnTo>
                    <a:lnTo>
                      <a:pt x="8834" y="7843"/>
                    </a:lnTo>
                    <a:lnTo>
                      <a:pt x="8978" y="7648"/>
                    </a:lnTo>
                    <a:lnTo>
                      <a:pt x="9105" y="7454"/>
                    </a:lnTo>
                    <a:lnTo>
                      <a:pt x="9223" y="7250"/>
                    </a:lnTo>
                    <a:lnTo>
                      <a:pt x="9325" y="7039"/>
                    </a:lnTo>
                    <a:lnTo>
                      <a:pt x="9427" y="6818"/>
                    </a:lnTo>
                    <a:lnTo>
                      <a:pt x="9511" y="6598"/>
                    </a:lnTo>
                    <a:lnTo>
                      <a:pt x="9588" y="6370"/>
                    </a:lnTo>
                    <a:lnTo>
                      <a:pt x="9655" y="6132"/>
                    </a:lnTo>
                    <a:lnTo>
                      <a:pt x="9715" y="5895"/>
                    </a:lnTo>
                    <a:lnTo>
                      <a:pt x="9757" y="5658"/>
                    </a:lnTo>
                    <a:lnTo>
                      <a:pt x="9782" y="5413"/>
                    </a:lnTo>
                    <a:lnTo>
                      <a:pt x="9808" y="5158"/>
                    </a:lnTo>
                    <a:lnTo>
                      <a:pt x="9808" y="4904"/>
                    </a:lnTo>
                    <a:lnTo>
                      <a:pt x="9808" y="4659"/>
                    </a:lnTo>
                    <a:lnTo>
                      <a:pt x="9782" y="4405"/>
                    </a:lnTo>
                    <a:lnTo>
                      <a:pt x="9757" y="4159"/>
                    </a:lnTo>
                    <a:lnTo>
                      <a:pt x="9715" y="3922"/>
                    </a:lnTo>
                    <a:lnTo>
                      <a:pt x="9655" y="3685"/>
                    </a:lnTo>
                    <a:lnTo>
                      <a:pt x="9588" y="3448"/>
                    </a:lnTo>
                    <a:lnTo>
                      <a:pt x="9511" y="3219"/>
                    </a:lnTo>
                    <a:lnTo>
                      <a:pt x="9427" y="2999"/>
                    </a:lnTo>
                    <a:lnTo>
                      <a:pt x="9325" y="2779"/>
                    </a:lnTo>
                    <a:lnTo>
                      <a:pt x="9223" y="2567"/>
                    </a:lnTo>
                    <a:lnTo>
                      <a:pt x="9105" y="2364"/>
                    </a:lnTo>
                    <a:lnTo>
                      <a:pt x="8978" y="2169"/>
                    </a:lnTo>
                    <a:lnTo>
                      <a:pt x="8834" y="1974"/>
                    </a:lnTo>
                    <a:lnTo>
                      <a:pt x="8690" y="1788"/>
                    </a:lnTo>
                    <a:lnTo>
                      <a:pt x="8537" y="1610"/>
                    </a:lnTo>
                    <a:lnTo>
                      <a:pt x="8376" y="1440"/>
                    </a:lnTo>
                    <a:lnTo>
                      <a:pt x="8207" y="1279"/>
                    </a:lnTo>
                    <a:lnTo>
                      <a:pt x="8029" y="1119"/>
                    </a:lnTo>
                    <a:lnTo>
                      <a:pt x="7843" y="975"/>
                    </a:lnTo>
                    <a:lnTo>
                      <a:pt x="7648" y="839"/>
                    </a:lnTo>
                    <a:lnTo>
                      <a:pt x="7453" y="712"/>
                    </a:lnTo>
                    <a:lnTo>
                      <a:pt x="7242" y="593"/>
                    </a:lnTo>
                    <a:lnTo>
                      <a:pt x="7030" y="483"/>
                    </a:lnTo>
                    <a:lnTo>
                      <a:pt x="6818" y="390"/>
                    </a:lnTo>
                    <a:lnTo>
                      <a:pt x="6589" y="297"/>
                    </a:lnTo>
                    <a:lnTo>
                      <a:pt x="6361" y="221"/>
                    </a:lnTo>
                    <a:lnTo>
                      <a:pt x="6132" y="153"/>
                    </a:lnTo>
                    <a:lnTo>
                      <a:pt x="5895" y="102"/>
                    </a:lnTo>
                    <a:lnTo>
                      <a:pt x="5649" y="60"/>
                    </a:lnTo>
                    <a:lnTo>
                      <a:pt x="5404" y="26"/>
                    </a:lnTo>
                    <a:lnTo>
                      <a:pt x="5158" y="9"/>
                    </a:lnTo>
                    <a:lnTo>
                      <a:pt x="49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14;p28"/>
              <p:cNvSpPr/>
              <p:nvPr/>
            </p:nvSpPr>
            <p:spPr>
              <a:xfrm>
                <a:off x="2869375" y="-460875"/>
                <a:ext cx="245200" cy="245425"/>
              </a:xfrm>
              <a:custGeom>
                <a:avLst/>
                <a:gdLst/>
                <a:ahLst/>
                <a:cxnLst/>
                <a:rect l="l" t="t" r="r" b="b"/>
                <a:pathLst>
                  <a:path w="9808" h="9817" fill="none" extrusionOk="0">
                    <a:moveTo>
                      <a:pt x="9808" y="4904"/>
                    </a:moveTo>
                    <a:lnTo>
                      <a:pt x="9808" y="4904"/>
                    </a:lnTo>
                    <a:lnTo>
                      <a:pt x="9808" y="5158"/>
                    </a:lnTo>
                    <a:lnTo>
                      <a:pt x="9782" y="5413"/>
                    </a:lnTo>
                    <a:lnTo>
                      <a:pt x="9757" y="5658"/>
                    </a:lnTo>
                    <a:lnTo>
                      <a:pt x="9715" y="5895"/>
                    </a:lnTo>
                    <a:lnTo>
                      <a:pt x="9655" y="6132"/>
                    </a:lnTo>
                    <a:lnTo>
                      <a:pt x="9588" y="6370"/>
                    </a:lnTo>
                    <a:lnTo>
                      <a:pt x="9511" y="6598"/>
                    </a:lnTo>
                    <a:lnTo>
                      <a:pt x="9427" y="6818"/>
                    </a:lnTo>
                    <a:lnTo>
                      <a:pt x="9325" y="7039"/>
                    </a:lnTo>
                    <a:lnTo>
                      <a:pt x="9223" y="7250"/>
                    </a:lnTo>
                    <a:lnTo>
                      <a:pt x="9105" y="7454"/>
                    </a:lnTo>
                    <a:lnTo>
                      <a:pt x="8978" y="7648"/>
                    </a:lnTo>
                    <a:lnTo>
                      <a:pt x="8834" y="7843"/>
                    </a:lnTo>
                    <a:lnTo>
                      <a:pt x="8690" y="8030"/>
                    </a:lnTo>
                    <a:lnTo>
                      <a:pt x="8537" y="8207"/>
                    </a:lnTo>
                    <a:lnTo>
                      <a:pt x="8376" y="8377"/>
                    </a:lnTo>
                    <a:lnTo>
                      <a:pt x="8207" y="8538"/>
                    </a:lnTo>
                    <a:lnTo>
                      <a:pt x="8029" y="8690"/>
                    </a:lnTo>
                    <a:lnTo>
                      <a:pt x="7843" y="8843"/>
                    </a:lnTo>
                    <a:lnTo>
                      <a:pt x="7648" y="8978"/>
                    </a:lnTo>
                    <a:lnTo>
                      <a:pt x="7453" y="9105"/>
                    </a:lnTo>
                    <a:lnTo>
                      <a:pt x="7242" y="9224"/>
                    </a:lnTo>
                    <a:lnTo>
                      <a:pt x="7030" y="9334"/>
                    </a:lnTo>
                    <a:lnTo>
                      <a:pt x="6818" y="9427"/>
                    </a:lnTo>
                    <a:lnTo>
                      <a:pt x="6589" y="9520"/>
                    </a:lnTo>
                    <a:lnTo>
                      <a:pt x="6361" y="9596"/>
                    </a:lnTo>
                    <a:lnTo>
                      <a:pt x="6132" y="9664"/>
                    </a:lnTo>
                    <a:lnTo>
                      <a:pt x="5895" y="9715"/>
                    </a:lnTo>
                    <a:lnTo>
                      <a:pt x="5649" y="9757"/>
                    </a:lnTo>
                    <a:lnTo>
                      <a:pt x="5404" y="9791"/>
                    </a:lnTo>
                    <a:lnTo>
                      <a:pt x="5158" y="9808"/>
                    </a:lnTo>
                    <a:lnTo>
                      <a:pt x="4904" y="9817"/>
                    </a:lnTo>
                    <a:lnTo>
                      <a:pt x="4904" y="9817"/>
                    </a:lnTo>
                    <a:lnTo>
                      <a:pt x="4650" y="9808"/>
                    </a:lnTo>
                    <a:lnTo>
                      <a:pt x="4404" y="9791"/>
                    </a:lnTo>
                    <a:lnTo>
                      <a:pt x="4159" y="9757"/>
                    </a:lnTo>
                    <a:lnTo>
                      <a:pt x="3913" y="9715"/>
                    </a:lnTo>
                    <a:lnTo>
                      <a:pt x="3676" y="9664"/>
                    </a:lnTo>
                    <a:lnTo>
                      <a:pt x="3447" y="9596"/>
                    </a:lnTo>
                    <a:lnTo>
                      <a:pt x="3219" y="9520"/>
                    </a:lnTo>
                    <a:lnTo>
                      <a:pt x="2998" y="9427"/>
                    </a:lnTo>
                    <a:lnTo>
                      <a:pt x="2778" y="9334"/>
                    </a:lnTo>
                    <a:lnTo>
                      <a:pt x="2566" y="9224"/>
                    </a:lnTo>
                    <a:lnTo>
                      <a:pt x="2363" y="9105"/>
                    </a:lnTo>
                    <a:lnTo>
                      <a:pt x="2160" y="8978"/>
                    </a:lnTo>
                    <a:lnTo>
                      <a:pt x="1974" y="8843"/>
                    </a:lnTo>
                    <a:lnTo>
                      <a:pt x="1787" y="8690"/>
                    </a:lnTo>
                    <a:lnTo>
                      <a:pt x="1609" y="8538"/>
                    </a:lnTo>
                    <a:lnTo>
                      <a:pt x="1440" y="8377"/>
                    </a:lnTo>
                    <a:lnTo>
                      <a:pt x="1271" y="8207"/>
                    </a:lnTo>
                    <a:lnTo>
                      <a:pt x="1118" y="8030"/>
                    </a:lnTo>
                    <a:lnTo>
                      <a:pt x="974" y="7843"/>
                    </a:lnTo>
                    <a:lnTo>
                      <a:pt x="839" y="7648"/>
                    </a:lnTo>
                    <a:lnTo>
                      <a:pt x="712" y="7454"/>
                    </a:lnTo>
                    <a:lnTo>
                      <a:pt x="593" y="7250"/>
                    </a:lnTo>
                    <a:lnTo>
                      <a:pt x="483" y="7039"/>
                    </a:lnTo>
                    <a:lnTo>
                      <a:pt x="381" y="6818"/>
                    </a:lnTo>
                    <a:lnTo>
                      <a:pt x="297" y="6598"/>
                    </a:lnTo>
                    <a:lnTo>
                      <a:pt x="220" y="6370"/>
                    </a:lnTo>
                    <a:lnTo>
                      <a:pt x="153" y="6132"/>
                    </a:lnTo>
                    <a:lnTo>
                      <a:pt x="102" y="5895"/>
                    </a:lnTo>
                    <a:lnTo>
                      <a:pt x="60" y="5658"/>
                    </a:lnTo>
                    <a:lnTo>
                      <a:pt x="26" y="5413"/>
                    </a:lnTo>
                    <a:lnTo>
                      <a:pt x="9" y="5158"/>
                    </a:lnTo>
                    <a:lnTo>
                      <a:pt x="0" y="4904"/>
                    </a:lnTo>
                    <a:lnTo>
                      <a:pt x="0" y="4904"/>
                    </a:lnTo>
                    <a:lnTo>
                      <a:pt x="9" y="4659"/>
                    </a:lnTo>
                    <a:lnTo>
                      <a:pt x="26" y="4405"/>
                    </a:lnTo>
                    <a:lnTo>
                      <a:pt x="60" y="4159"/>
                    </a:lnTo>
                    <a:lnTo>
                      <a:pt x="102" y="3922"/>
                    </a:lnTo>
                    <a:lnTo>
                      <a:pt x="153" y="3685"/>
                    </a:lnTo>
                    <a:lnTo>
                      <a:pt x="220" y="3448"/>
                    </a:lnTo>
                    <a:lnTo>
                      <a:pt x="297" y="3219"/>
                    </a:lnTo>
                    <a:lnTo>
                      <a:pt x="381" y="2999"/>
                    </a:lnTo>
                    <a:lnTo>
                      <a:pt x="483" y="2779"/>
                    </a:lnTo>
                    <a:lnTo>
                      <a:pt x="593" y="2567"/>
                    </a:lnTo>
                    <a:lnTo>
                      <a:pt x="712" y="2364"/>
                    </a:lnTo>
                    <a:lnTo>
                      <a:pt x="839" y="2169"/>
                    </a:lnTo>
                    <a:lnTo>
                      <a:pt x="974" y="1974"/>
                    </a:lnTo>
                    <a:lnTo>
                      <a:pt x="1118" y="1788"/>
                    </a:lnTo>
                    <a:lnTo>
                      <a:pt x="1271" y="1610"/>
                    </a:lnTo>
                    <a:lnTo>
                      <a:pt x="1440" y="1440"/>
                    </a:lnTo>
                    <a:lnTo>
                      <a:pt x="1609" y="1279"/>
                    </a:lnTo>
                    <a:lnTo>
                      <a:pt x="1787" y="1119"/>
                    </a:lnTo>
                    <a:lnTo>
                      <a:pt x="1974" y="975"/>
                    </a:lnTo>
                    <a:lnTo>
                      <a:pt x="2160" y="839"/>
                    </a:lnTo>
                    <a:lnTo>
                      <a:pt x="2363" y="712"/>
                    </a:lnTo>
                    <a:lnTo>
                      <a:pt x="2566" y="593"/>
                    </a:lnTo>
                    <a:lnTo>
                      <a:pt x="2778" y="483"/>
                    </a:lnTo>
                    <a:lnTo>
                      <a:pt x="2998" y="390"/>
                    </a:lnTo>
                    <a:lnTo>
                      <a:pt x="3219" y="297"/>
                    </a:lnTo>
                    <a:lnTo>
                      <a:pt x="3447" y="221"/>
                    </a:lnTo>
                    <a:lnTo>
                      <a:pt x="3676" y="153"/>
                    </a:lnTo>
                    <a:lnTo>
                      <a:pt x="3913" y="102"/>
                    </a:lnTo>
                    <a:lnTo>
                      <a:pt x="4159" y="60"/>
                    </a:lnTo>
                    <a:lnTo>
                      <a:pt x="4404" y="26"/>
                    </a:lnTo>
                    <a:lnTo>
                      <a:pt x="4650" y="9"/>
                    </a:lnTo>
                    <a:lnTo>
                      <a:pt x="4904" y="1"/>
                    </a:lnTo>
                    <a:lnTo>
                      <a:pt x="4904" y="1"/>
                    </a:lnTo>
                    <a:lnTo>
                      <a:pt x="5158" y="9"/>
                    </a:lnTo>
                    <a:lnTo>
                      <a:pt x="5404" y="26"/>
                    </a:lnTo>
                    <a:lnTo>
                      <a:pt x="5649" y="60"/>
                    </a:lnTo>
                    <a:lnTo>
                      <a:pt x="5895" y="102"/>
                    </a:lnTo>
                    <a:lnTo>
                      <a:pt x="6132" y="153"/>
                    </a:lnTo>
                    <a:lnTo>
                      <a:pt x="6361" y="221"/>
                    </a:lnTo>
                    <a:lnTo>
                      <a:pt x="6589" y="297"/>
                    </a:lnTo>
                    <a:lnTo>
                      <a:pt x="6818" y="390"/>
                    </a:lnTo>
                    <a:lnTo>
                      <a:pt x="7030" y="483"/>
                    </a:lnTo>
                    <a:lnTo>
                      <a:pt x="7242" y="593"/>
                    </a:lnTo>
                    <a:lnTo>
                      <a:pt x="7453" y="712"/>
                    </a:lnTo>
                    <a:lnTo>
                      <a:pt x="7648" y="839"/>
                    </a:lnTo>
                    <a:lnTo>
                      <a:pt x="7843" y="975"/>
                    </a:lnTo>
                    <a:lnTo>
                      <a:pt x="8029" y="1119"/>
                    </a:lnTo>
                    <a:lnTo>
                      <a:pt x="8207" y="1279"/>
                    </a:lnTo>
                    <a:lnTo>
                      <a:pt x="8376" y="1440"/>
                    </a:lnTo>
                    <a:lnTo>
                      <a:pt x="8537" y="1610"/>
                    </a:lnTo>
                    <a:lnTo>
                      <a:pt x="8690" y="1788"/>
                    </a:lnTo>
                    <a:lnTo>
                      <a:pt x="8834" y="1974"/>
                    </a:lnTo>
                    <a:lnTo>
                      <a:pt x="8978" y="2169"/>
                    </a:lnTo>
                    <a:lnTo>
                      <a:pt x="9105" y="2364"/>
                    </a:lnTo>
                    <a:lnTo>
                      <a:pt x="9223" y="2567"/>
                    </a:lnTo>
                    <a:lnTo>
                      <a:pt x="9325" y="2779"/>
                    </a:lnTo>
                    <a:lnTo>
                      <a:pt x="9427" y="2999"/>
                    </a:lnTo>
                    <a:lnTo>
                      <a:pt x="9511" y="3219"/>
                    </a:lnTo>
                    <a:lnTo>
                      <a:pt x="9588" y="3448"/>
                    </a:lnTo>
                    <a:lnTo>
                      <a:pt x="9655" y="3685"/>
                    </a:lnTo>
                    <a:lnTo>
                      <a:pt x="9715" y="3922"/>
                    </a:lnTo>
                    <a:lnTo>
                      <a:pt x="9757" y="4159"/>
                    </a:lnTo>
                    <a:lnTo>
                      <a:pt x="9782" y="4405"/>
                    </a:lnTo>
                    <a:lnTo>
                      <a:pt x="9808" y="4659"/>
                    </a:lnTo>
                    <a:lnTo>
                      <a:pt x="9808" y="4904"/>
                    </a:lnTo>
                    <a:lnTo>
                      <a:pt x="9808" y="490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315;p28"/>
              <p:cNvSpPr/>
              <p:nvPr/>
            </p:nvSpPr>
            <p:spPr>
              <a:xfrm>
                <a:off x="3114550"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316;p28"/>
              <p:cNvSpPr/>
              <p:nvPr/>
            </p:nvSpPr>
            <p:spPr>
              <a:xfrm>
                <a:off x="2978825" y="-563975"/>
                <a:ext cx="26500" cy="72000"/>
              </a:xfrm>
              <a:custGeom>
                <a:avLst/>
                <a:gdLst/>
                <a:ahLst/>
                <a:cxnLst/>
                <a:rect l="l" t="t" r="r" b="b"/>
                <a:pathLst>
                  <a:path w="1060" h="2880" extrusionOk="0">
                    <a:moveTo>
                      <a:pt x="475" y="0"/>
                    </a:move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317;p28"/>
              <p:cNvSpPr/>
              <p:nvPr/>
            </p:nvSpPr>
            <p:spPr>
              <a:xfrm>
                <a:off x="2978825" y="-563975"/>
                <a:ext cx="26500" cy="72000"/>
              </a:xfrm>
              <a:custGeom>
                <a:avLst/>
                <a:gdLst/>
                <a:ahLst/>
                <a:cxnLst/>
                <a:rect l="l" t="t" r="r" b="b"/>
                <a:pathLst>
                  <a:path w="1060" h="2880" fill="none" extrusionOk="0">
                    <a:moveTo>
                      <a:pt x="526" y="2880"/>
                    </a:moveTo>
                    <a:lnTo>
                      <a:pt x="526" y="2880"/>
                    </a:lnTo>
                    <a:lnTo>
                      <a:pt x="585" y="2871"/>
                    </a:lnTo>
                    <a:lnTo>
                      <a:pt x="636" y="2863"/>
                    </a:lnTo>
                    <a:lnTo>
                      <a:pt x="687" y="2854"/>
                    </a:lnTo>
                    <a:lnTo>
                      <a:pt x="729" y="2837"/>
                    </a:lnTo>
                    <a:lnTo>
                      <a:pt x="822" y="2786"/>
                    </a:lnTo>
                    <a:lnTo>
                      <a:pt x="899" y="2719"/>
                    </a:lnTo>
                    <a:lnTo>
                      <a:pt x="966" y="2642"/>
                    </a:lnTo>
                    <a:lnTo>
                      <a:pt x="1017" y="2558"/>
                    </a:lnTo>
                    <a:lnTo>
                      <a:pt x="1034" y="2507"/>
                    </a:lnTo>
                    <a:lnTo>
                      <a:pt x="1043" y="2456"/>
                    </a:lnTo>
                    <a:lnTo>
                      <a:pt x="1051" y="2405"/>
                    </a:lnTo>
                    <a:lnTo>
                      <a:pt x="1060" y="2346"/>
                    </a:lnTo>
                    <a:lnTo>
                      <a:pt x="1060" y="525"/>
                    </a:lnTo>
                    <a:lnTo>
                      <a:pt x="1060" y="525"/>
                    </a:lnTo>
                    <a:lnTo>
                      <a:pt x="1051" y="474"/>
                    </a:lnTo>
                    <a:lnTo>
                      <a:pt x="1043" y="415"/>
                    </a:lnTo>
                    <a:lnTo>
                      <a:pt x="1034" y="364"/>
                    </a:lnTo>
                    <a:lnTo>
                      <a:pt x="1017" y="322"/>
                    </a:lnTo>
                    <a:lnTo>
                      <a:pt x="966" y="229"/>
                    </a:lnTo>
                    <a:lnTo>
                      <a:pt x="899" y="152"/>
                    </a:lnTo>
                    <a:lnTo>
                      <a:pt x="822" y="85"/>
                    </a:lnTo>
                    <a:lnTo>
                      <a:pt x="729" y="34"/>
                    </a:lnTo>
                    <a:lnTo>
                      <a:pt x="687" y="17"/>
                    </a:lnTo>
                    <a:lnTo>
                      <a:pt x="636" y="8"/>
                    </a:lnTo>
                    <a:lnTo>
                      <a:pt x="585" y="0"/>
                    </a:lnTo>
                    <a:lnTo>
                      <a:pt x="526" y="0"/>
                    </a:lnTo>
                    <a:lnTo>
                      <a:pt x="526" y="0"/>
                    </a:lnTo>
                    <a:lnTo>
                      <a:pt x="475" y="0"/>
                    </a:lnTo>
                    <a:lnTo>
                      <a:pt x="424" y="8"/>
                    </a:lnTo>
                    <a:lnTo>
                      <a:pt x="374" y="17"/>
                    </a:lnTo>
                    <a:lnTo>
                      <a:pt x="323" y="34"/>
                    </a:lnTo>
                    <a:lnTo>
                      <a:pt x="230" y="85"/>
                    </a:lnTo>
                    <a:lnTo>
                      <a:pt x="153" y="152"/>
                    </a:lnTo>
                    <a:lnTo>
                      <a:pt x="86" y="229"/>
                    </a:lnTo>
                    <a:lnTo>
                      <a:pt x="43" y="322"/>
                    </a:lnTo>
                    <a:lnTo>
                      <a:pt x="18" y="364"/>
                    </a:lnTo>
                    <a:lnTo>
                      <a:pt x="9" y="415"/>
                    </a:lnTo>
                    <a:lnTo>
                      <a:pt x="1" y="474"/>
                    </a:lnTo>
                    <a:lnTo>
                      <a:pt x="1" y="525"/>
                    </a:lnTo>
                    <a:lnTo>
                      <a:pt x="1" y="2346"/>
                    </a:lnTo>
                    <a:lnTo>
                      <a:pt x="1" y="2346"/>
                    </a:lnTo>
                    <a:lnTo>
                      <a:pt x="1" y="2405"/>
                    </a:lnTo>
                    <a:lnTo>
                      <a:pt x="9" y="2456"/>
                    </a:lnTo>
                    <a:lnTo>
                      <a:pt x="18" y="2507"/>
                    </a:lnTo>
                    <a:lnTo>
                      <a:pt x="43" y="2558"/>
                    </a:lnTo>
                    <a:lnTo>
                      <a:pt x="86" y="2642"/>
                    </a:lnTo>
                    <a:lnTo>
                      <a:pt x="153" y="2719"/>
                    </a:lnTo>
                    <a:lnTo>
                      <a:pt x="230" y="2786"/>
                    </a:lnTo>
                    <a:lnTo>
                      <a:pt x="323" y="2837"/>
                    </a:lnTo>
                    <a:lnTo>
                      <a:pt x="374" y="2854"/>
                    </a:lnTo>
                    <a:lnTo>
                      <a:pt x="424" y="2863"/>
                    </a:lnTo>
                    <a:lnTo>
                      <a:pt x="475" y="2871"/>
                    </a:lnTo>
                    <a:lnTo>
                      <a:pt x="526" y="2880"/>
                    </a:lnTo>
                    <a:lnTo>
                      <a:pt x="526" y="288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318;p28"/>
              <p:cNvSpPr/>
              <p:nvPr/>
            </p:nvSpPr>
            <p:spPr>
              <a:xfrm>
                <a:off x="2991975" y="-4920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319;p28"/>
              <p:cNvSpPr/>
              <p:nvPr/>
            </p:nvSpPr>
            <p:spPr>
              <a:xfrm>
                <a:off x="3145900" y="-351400"/>
                <a:ext cx="72000" cy="26475"/>
              </a:xfrm>
              <a:custGeom>
                <a:avLst/>
                <a:gdLst/>
                <a:ahLst/>
                <a:cxnLst/>
                <a:rect l="l" t="t" r="r" b="b"/>
                <a:pathLst>
                  <a:path w="2880" h="1059" extrusionOk="0">
                    <a:moveTo>
                      <a:pt x="475" y="0"/>
                    </a:move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320;p28"/>
              <p:cNvSpPr/>
              <p:nvPr/>
            </p:nvSpPr>
            <p:spPr>
              <a:xfrm>
                <a:off x="3145900" y="-351400"/>
                <a:ext cx="72000" cy="26475"/>
              </a:xfrm>
              <a:custGeom>
                <a:avLst/>
                <a:gdLst/>
                <a:ahLst/>
                <a:cxnLst/>
                <a:rect l="l" t="t" r="r" b="b"/>
                <a:pathLst>
                  <a:path w="2880" h="1059" fill="none" extrusionOk="0">
                    <a:moveTo>
                      <a:pt x="2355" y="0"/>
                    </a:moveTo>
                    <a:lnTo>
                      <a:pt x="525" y="0"/>
                    </a:lnTo>
                    <a:lnTo>
                      <a:pt x="525" y="0"/>
                    </a:lnTo>
                    <a:lnTo>
                      <a:pt x="475" y="0"/>
                    </a:lnTo>
                    <a:lnTo>
                      <a:pt x="424" y="9"/>
                    </a:lnTo>
                    <a:lnTo>
                      <a:pt x="373" y="26"/>
                    </a:lnTo>
                    <a:lnTo>
                      <a:pt x="322" y="43"/>
                    </a:lnTo>
                    <a:lnTo>
                      <a:pt x="229" y="93"/>
                    </a:lnTo>
                    <a:lnTo>
                      <a:pt x="153" y="153"/>
                    </a:lnTo>
                    <a:lnTo>
                      <a:pt x="93" y="237"/>
                    </a:lnTo>
                    <a:lnTo>
                      <a:pt x="43" y="322"/>
                    </a:lnTo>
                    <a:lnTo>
                      <a:pt x="26" y="373"/>
                    </a:lnTo>
                    <a:lnTo>
                      <a:pt x="9" y="424"/>
                    </a:lnTo>
                    <a:lnTo>
                      <a:pt x="0" y="475"/>
                    </a:lnTo>
                    <a:lnTo>
                      <a:pt x="0" y="525"/>
                    </a:lnTo>
                    <a:lnTo>
                      <a:pt x="0" y="525"/>
                    </a:lnTo>
                    <a:lnTo>
                      <a:pt x="0" y="585"/>
                    </a:lnTo>
                    <a:lnTo>
                      <a:pt x="9" y="635"/>
                    </a:lnTo>
                    <a:lnTo>
                      <a:pt x="26" y="686"/>
                    </a:lnTo>
                    <a:lnTo>
                      <a:pt x="43" y="737"/>
                    </a:lnTo>
                    <a:lnTo>
                      <a:pt x="93" y="822"/>
                    </a:lnTo>
                    <a:lnTo>
                      <a:pt x="153" y="907"/>
                    </a:lnTo>
                    <a:lnTo>
                      <a:pt x="229" y="966"/>
                    </a:lnTo>
                    <a:lnTo>
                      <a:pt x="322" y="1017"/>
                    </a:lnTo>
                    <a:lnTo>
                      <a:pt x="373" y="1034"/>
                    </a:lnTo>
                    <a:lnTo>
                      <a:pt x="424" y="1050"/>
                    </a:lnTo>
                    <a:lnTo>
                      <a:pt x="475" y="1059"/>
                    </a:lnTo>
                    <a:lnTo>
                      <a:pt x="525" y="1059"/>
                    </a:lnTo>
                    <a:lnTo>
                      <a:pt x="2355" y="1059"/>
                    </a:lnTo>
                    <a:lnTo>
                      <a:pt x="2355" y="1059"/>
                    </a:lnTo>
                    <a:lnTo>
                      <a:pt x="2406" y="1059"/>
                    </a:lnTo>
                    <a:lnTo>
                      <a:pt x="2456" y="1050"/>
                    </a:lnTo>
                    <a:lnTo>
                      <a:pt x="2507" y="1034"/>
                    </a:lnTo>
                    <a:lnTo>
                      <a:pt x="2558" y="1017"/>
                    </a:lnTo>
                    <a:lnTo>
                      <a:pt x="2651" y="966"/>
                    </a:lnTo>
                    <a:lnTo>
                      <a:pt x="2727" y="907"/>
                    </a:lnTo>
                    <a:lnTo>
                      <a:pt x="2787" y="822"/>
                    </a:lnTo>
                    <a:lnTo>
                      <a:pt x="2838" y="737"/>
                    </a:lnTo>
                    <a:lnTo>
                      <a:pt x="2854" y="686"/>
                    </a:lnTo>
                    <a:lnTo>
                      <a:pt x="2871" y="635"/>
                    </a:lnTo>
                    <a:lnTo>
                      <a:pt x="2880" y="585"/>
                    </a:lnTo>
                    <a:lnTo>
                      <a:pt x="2880" y="525"/>
                    </a:lnTo>
                    <a:lnTo>
                      <a:pt x="2880" y="525"/>
                    </a:lnTo>
                    <a:lnTo>
                      <a:pt x="2880" y="475"/>
                    </a:lnTo>
                    <a:lnTo>
                      <a:pt x="2871" y="424"/>
                    </a:lnTo>
                    <a:lnTo>
                      <a:pt x="2854" y="373"/>
                    </a:lnTo>
                    <a:lnTo>
                      <a:pt x="2838" y="322"/>
                    </a:lnTo>
                    <a:lnTo>
                      <a:pt x="2787" y="237"/>
                    </a:lnTo>
                    <a:lnTo>
                      <a:pt x="2727" y="153"/>
                    </a:lnTo>
                    <a:lnTo>
                      <a:pt x="2651" y="93"/>
                    </a:lnTo>
                    <a:lnTo>
                      <a:pt x="2558" y="43"/>
                    </a:lnTo>
                    <a:lnTo>
                      <a:pt x="2507" y="26"/>
                    </a:lnTo>
                    <a:lnTo>
                      <a:pt x="2456" y="9"/>
                    </a:lnTo>
                    <a:lnTo>
                      <a:pt x="2406" y="0"/>
                    </a:lnTo>
                    <a:lnTo>
                      <a:pt x="2355" y="0"/>
                    </a:lnTo>
                    <a:lnTo>
                      <a:pt x="2355"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321;p28"/>
              <p:cNvSpPr/>
              <p:nvPr/>
            </p:nvSpPr>
            <p:spPr>
              <a:xfrm>
                <a:off x="3204750" y="-35140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322;p28"/>
              <p:cNvSpPr/>
              <p:nvPr/>
            </p:nvSpPr>
            <p:spPr>
              <a:xfrm>
                <a:off x="2978825" y="-184350"/>
                <a:ext cx="26500" cy="72025"/>
              </a:xfrm>
              <a:custGeom>
                <a:avLst/>
                <a:gdLst/>
                <a:ahLst/>
                <a:cxnLst/>
                <a:rect l="l" t="t" r="r" b="b"/>
                <a:pathLst>
                  <a:path w="1060" h="2881" extrusionOk="0">
                    <a:moveTo>
                      <a:pt x="475" y="1"/>
                    </a:move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323;p28"/>
              <p:cNvSpPr/>
              <p:nvPr/>
            </p:nvSpPr>
            <p:spPr>
              <a:xfrm>
                <a:off x="2978825" y="-184350"/>
                <a:ext cx="26500" cy="72025"/>
              </a:xfrm>
              <a:custGeom>
                <a:avLst/>
                <a:gdLst/>
                <a:ahLst/>
                <a:cxnLst/>
                <a:rect l="l" t="t" r="r" b="b"/>
                <a:pathLst>
                  <a:path w="1060" h="2881" fill="none" extrusionOk="0">
                    <a:moveTo>
                      <a:pt x="526" y="1"/>
                    </a:moveTo>
                    <a:lnTo>
                      <a:pt x="526" y="1"/>
                    </a:lnTo>
                    <a:lnTo>
                      <a:pt x="475" y="1"/>
                    </a:lnTo>
                    <a:lnTo>
                      <a:pt x="424" y="9"/>
                    </a:lnTo>
                    <a:lnTo>
                      <a:pt x="374" y="26"/>
                    </a:lnTo>
                    <a:lnTo>
                      <a:pt x="323" y="43"/>
                    </a:lnTo>
                    <a:lnTo>
                      <a:pt x="230" y="94"/>
                    </a:lnTo>
                    <a:lnTo>
                      <a:pt x="153" y="153"/>
                    </a:lnTo>
                    <a:lnTo>
                      <a:pt x="86" y="238"/>
                    </a:lnTo>
                    <a:lnTo>
                      <a:pt x="43" y="322"/>
                    </a:lnTo>
                    <a:lnTo>
                      <a:pt x="18" y="373"/>
                    </a:lnTo>
                    <a:lnTo>
                      <a:pt x="9" y="424"/>
                    </a:lnTo>
                    <a:lnTo>
                      <a:pt x="1" y="475"/>
                    </a:lnTo>
                    <a:lnTo>
                      <a:pt x="1" y="534"/>
                    </a:lnTo>
                    <a:lnTo>
                      <a:pt x="1" y="2355"/>
                    </a:lnTo>
                    <a:lnTo>
                      <a:pt x="1" y="2355"/>
                    </a:lnTo>
                    <a:lnTo>
                      <a:pt x="1" y="2406"/>
                    </a:lnTo>
                    <a:lnTo>
                      <a:pt x="9" y="2465"/>
                    </a:lnTo>
                    <a:lnTo>
                      <a:pt x="18" y="2508"/>
                    </a:lnTo>
                    <a:lnTo>
                      <a:pt x="43" y="2558"/>
                    </a:lnTo>
                    <a:lnTo>
                      <a:pt x="86" y="2652"/>
                    </a:lnTo>
                    <a:lnTo>
                      <a:pt x="153" y="2728"/>
                    </a:lnTo>
                    <a:lnTo>
                      <a:pt x="230" y="2796"/>
                    </a:lnTo>
                    <a:lnTo>
                      <a:pt x="323" y="2846"/>
                    </a:lnTo>
                    <a:lnTo>
                      <a:pt x="374" y="2863"/>
                    </a:lnTo>
                    <a:lnTo>
                      <a:pt x="424" y="2872"/>
                    </a:lnTo>
                    <a:lnTo>
                      <a:pt x="475" y="2880"/>
                    </a:lnTo>
                    <a:lnTo>
                      <a:pt x="526" y="2880"/>
                    </a:lnTo>
                    <a:lnTo>
                      <a:pt x="526" y="2880"/>
                    </a:lnTo>
                    <a:lnTo>
                      <a:pt x="585" y="2880"/>
                    </a:lnTo>
                    <a:lnTo>
                      <a:pt x="636" y="2872"/>
                    </a:lnTo>
                    <a:lnTo>
                      <a:pt x="687" y="2863"/>
                    </a:lnTo>
                    <a:lnTo>
                      <a:pt x="729" y="2846"/>
                    </a:lnTo>
                    <a:lnTo>
                      <a:pt x="822" y="2796"/>
                    </a:lnTo>
                    <a:lnTo>
                      <a:pt x="899" y="2728"/>
                    </a:lnTo>
                    <a:lnTo>
                      <a:pt x="966" y="2652"/>
                    </a:lnTo>
                    <a:lnTo>
                      <a:pt x="1017" y="2558"/>
                    </a:lnTo>
                    <a:lnTo>
                      <a:pt x="1034" y="2508"/>
                    </a:lnTo>
                    <a:lnTo>
                      <a:pt x="1043" y="2465"/>
                    </a:lnTo>
                    <a:lnTo>
                      <a:pt x="1051" y="2406"/>
                    </a:lnTo>
                    <a:lnTo>
                      <a:pt x="1060" y="2355"/>
                    </a:lnTo>
                    <a:lnTo>
                      <a:pt x="1060" y="534"/>
                    </a:lnTo>
                    <a:lnTo>
                      <a:pt x="1060" y="534"/>
                    </a:lnTo>
                    <a:lnTo>
                      <a:pt x="1051" y="475"/>
                    </a:lnTo>
                    <a:lnTo>
                      <a:pt x="1043" y="424"/>
                    </a:lnTo>
                    <a:lnTo>
                      <a:pt x="1034" y="373"/>
                    </a:lnTo>
                    <a:lnTo>
                      <a:pt x="1017" y="322"/>
                    </a:lnTo>
                    <a:lnTo>
                      <a:pt x="966" y="238"/>
                    </a:lnTo>
                    <a:lnTo>
                      <a:pt x="899" y="153"/>
                    </a:lnTo>
                    <a:lnTo>
                      <a:pt x="822" y="94"/>
                    </a:lnTo>
                    <a:lnTo>
                      <a:pt x="729" y="43"/>
                    </a:lnTo>
                    <a:lnTo>
                      <a:pt x="687" y="26"/>
                    </a:lnTo>
                    <a:lnTo>
                      <a:pt x="636" y="9"/>
                    </a:lnTo>
                    <a:lnTo>
                      <a:pt x="585" y="1"/>
                    </a:lnTo>
                    <a:lnTo>
                      <a:pt x="526" y="1"/>
                    </a:lnTo>
                    <a:lnTo>
                      <a:pt x="526"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324;p28"/>
              <p:cNvSpPr/>
              <p:nvPr/>
            </p:nvSpPr>
            <p:spPr>
              <a:xfrm>
                <a:off x="2991975" y="-1843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325;p28"/>
              <p:cNvSpPr/>
              <p:nvPr/>
            </p:nvSpPr>
            <p:spPr>
              <a:xfrm>
                <a:off x="2766050" y="-351400"/>
                <a:ext cx="72000" cy="26475"/>
              </a:xfrm>
              <a:custGeom>
                <a:avLst/>
                <a:gdLst/>
                <a:ahLst/>
                <a:cxnLst/>
                <a:rect l="l" t="t" r="r" b="b"/>
                <a:pathLst>
                  <a:path w="2880" h="1059" extrusionOk="0">
                    <a:moveTo>
                      <a:pt x="474" y="0"/>
                    </a:move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326;p28"/>
              <p:cNvSpPr/>
              <p:nvPr/>
            </p:nvSpPr>
            <p:spPr>
              <a:xfrm>
                <a:off x="2766050" y="-351400"/>
                <a:ext cx="72000" cy="26475"/>
              </a:xfrm>
              <a:custGeom>
                <a:avLst/>
                <a:gdLst/>
                <a:ahLst/>
                <a:cxnLst/>
                <a:rect l="l" t="t" r="r" b="b"/>
                <a:pathLst>
                  <a:path w="2880" h="1059" fill="none" extrusionOk="0">
                    <a:moveTo>
                      <a:pt x="2880" y="525"/>
                    </a:moveTo>
                    <a:lnTo>
                      <a:pt x="2880" y="525"/>
                    </a:lnTo>
                    <a:lnTo>
                      <a:pt x="2880" y="475"/>
                    </a:lnTo>
                    <a:lnTo>
                      <a:pt x="2871" y="424"/>
                    </a:lnTo>
                    <a:lnTo>
                      <a:pt x="2863" y="373"/>
                    </a:lnTo>
                    <a:lnTo>
                      <a:pt x="2846" y="322"/>
                    </a:lnTo>
                    <a:lnTo>
                      <a:pt x="2795" y="237"/>
                    </a:lnTo>
                    <a:lnTo>
                      <a:pt x="2727" y="153"/>
                    </a:lnTo>
                    <a:lnTo>
                      <a:pt x="2651" y="93"/>
                    </a:lnTo>
                    <a:lnTo>
                      <a:pt x="2558" y="43"/>
                    </a:lnTo>
                    <a:lnTo>
                      <a:pt x="2516" y="26"/>
                    </a:lnTo>
                    <a:lnTo>
                      <a:pt x="2465" y="9"/>
                    </a:lnTo>
                    <a:lnTo>
                      <a:pt x="2406" y="0"/>
                    </a:lnTo>
                    <a:lnTo>
                      <a:pt x="2355" y="0"/>
                    </a:lnTo>
                    <a:lnTo>
                      <a:pt x="534" y="0"/>
                    </a:lnTo>
                    <a:lnTo>
                      <a:pt x="534" y="0"/>
                    </a:lnTo>
                    <a:lnTo>
                      <a:pt x="474" y="0"/>
                    </a:lnTo>
                    <a:lnTo>
                      <a:pt x="424" y="9"/>
                    </a:lnTo>
                    <a:lnTo>
                      <a:pt x="373" y="26"/>
                    </a:lnTo>
                    <a:lnTo>
                      <a:pt x="322" y="43"/>
                    </a:lnTo>
                    <a:lnTo>
                      <a:pt x="237" y="93"/>
                    </a:lnTo>
                    <a:lnTo>
                      <a:pt x="161" y="153"/>
                    </a:lnTo>
                    <a:lnTo>
                      <a:pt x="93" y="237"/>
                    </a:lnTo>
                    <a:lnTo>
                      <a:pt x="43" y="322"/>
                    </a:lnTo>
                    <a:lnTo>
                      <a:pt x="26" y="373"/>
                    </a:lnTo>
                    <a:lnTo>
                      <a:pt x="9" y="424"/>
                    </a:lnTo>
                    <a:lnTo>
                      <a:pt x="9" y="475"/>
                    </a:lnTo>
                    <a:lnTo>
                      <a:pt x="0" y="525"/>
                    </a:lnTo>
                    <a:lnTo>
                      <a:pt x="0" y="525"/>
                    </a:lnTo>
                    <a:lnTo>
                      <a:pt x="9" y="585"/>
                    </a:lnTo>
                    <a:lnTo>
                      <a:pt x="9" y="635"/>
                    </a:lnTo>
                    <a:lnTo>
                      <a:pt x="26" y="686"/>
                    </a:lnTo>
                    <a:lnTo>
                      <a:pt x="43" y="737"/>
                    </a:lnTo>
                    <a:lnTo>
                      <a:pt x="93" y="822"/>
                    </a:lnTo>
                    <a:lnTo>
                      <a:pt x="161" y="907"/>
                    </a:lnTo>
                    <a:lnTo>
                      <a:pt x="237" y="966"/>
                    </a:lnTo>
                    <a:lnTo>
                      <a:pt x="322" y="1017"/>
                    </a:lnTo>
                    <a:lnTo>
                      <a:pt x="373" y="1034"/>
                    </a:lnTo>
                    <a:lnTo>
                      <a:pt x="424" y="1050"/>
                    </a:lnTo>
                    <a:lnTo>
                      <a:pt x="474" y="1059"/>
                    </a:lnTo>
                    <a:lnTo>
                      <a:pt x="534" y="1059"/>
                    </a:lnTo>
                    <a:lnTo>
                      <a:pt x="2355" y="1059"/>
                    </a:lnTo>
                    <a:lnTo>
                      <a:pt x="2355" y="1059"/>
                    </a:lnTo>
                    <a:lnTo>
                      <a:pt x="2406" y="1059"/>
                    </a:lnTo>
                    <a:lnTo>
                      <a:pt x="2465" y="1050"/>
                    </a:lnTo>
                    <a:lnTo>
                      <a:pt x="2516" y="1034"/>
                    </a:lnTo>
                    <a:lnTo>
                      <a:pt x="2558" y="1017"/>
                    </a:lnTo>
                    <a:lnTo>
                      <a:pt x="2651" y="966"/>
                    </a:lnTo>
                    <a:lnTo>
                      <a:pt x="2727" y="907"/>
                    </a:lnTo>
                    <a:lnTo>
                      <a:pt x="2795" y="822"/>
                    </a:lnTo>
                    <a:lnTo>
                      <a:pt x="2846" y="737"/>
                    </a:lnTo>
                    <a:lnTo>
                      <a:pt x="2863" y="686"/>
                    </a:lnTo>
                    <a:lnTo>
                      <a:pt x="2871" y="635"/>
                    </a:lnTo>
                    <a:lnTo>
                      <a:pt x="2880" y="585"/>
                    </a:lnTo>
                    <a:lnTo>
                      <a:pt x="2880" y="525"/>
                    </a:lnTo>
                    <a:lnTo>
                      <a:pt x="2880" y="5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327;p28"/>
              <p:cNvSpPr/>
              <p:nvPr/>
            </p:nvSpPr>
            <p:spPr>
              <a:xfrm>
                <a:off x="2838025" y="-3382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328;p28"/>
              <p:cNvSpPr/>
              <p:nvPr/>
            </p:nvSpPr>
            <p:spPr>
              <a:xfrm>
                <a:off x="3096975" y="-501725"/>
                <a:ext cx="58675" cy="58675"/>
              </a:xfrm>
              <a:custGeom>
                <a:avLst/>
                <a:gdLst/>
                <a:ahLst/>
                <a:cxnLst/>
                <a:rect l="l" t="t" r="r" b="b"/>
                <a:pathLst>
                  <a:path w="2347" h="2347" extrusionOk="0">
                    <a:moveTo>
                      <a:pt x="1813" y="0"/>
                    </a:moveTo>
                    <a:lnTo>
                      <a:pt x="1712" y="8"/>
                    </a:lnTo>
                    <a:lnTo>
                      <a:pt x="1618" y="34"/>
                    </a:lnTo>
                    <a:lnTo>
                      <a:pt x="1568" y="59"/>
                    </a:lnTo>
                    <a:lnTo>
                      <a:pt x="1525" y="85"/>
                    </a:lnTo>
                    <a:lnTo>
                      <a:pt x="1483" y="119"/>
                    </a:lnTo>
                    <a:lnTo>
                      <a:pt x="1441" y="152"/>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96" y="2227"/>
                    </a:lnTo>
                    <a:lnTo>
                      <a:pt x="238" y="2261"/>
                    </a:lnTo>
                    <a:lnTo>
                      <a:pt x="280" y="2287"/>
                    </a:lnTo>
                    <a:lnTo>
                      <a:pt x="331" y="2304"/>
                    </a:lnTo>
                    <a:lnTo>
                      <a:pt x="424" y="2338"/>
                    </a:lnTo>
                    <a:lnTo>
                      <a:pt x="526" y="2346"/>
                    </a:lnTo>
                    <a:lnTo>
                      <a:pt x="628" y="2338"/>
                    </a:lnTo>
                    <a:lnTo>
                      <a:pt x="729" y="2304"/>
                    </a:lnTo>
                    <a:lnTo>
                      <a:pt x="772" y="2287"/>
                    </a:lnTo>
                    <a:lnTo>
                      <a:pt x="822" y="2261"/>
                    </a:lnTo>
                    <a:lnTo>
                      <a:pt x="865" y="2227"/>
                    </a:lnTo>
                    <a:lnTo>
                      <a:pt x="899" y="2194"/>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52" y="119"/>
                    </a:lnTo>
                    <a:lnTo>
                      <a:pt x="2110" y="85"/>
                    </a:lnTo>
                    <a:lnTo>
                      <a:pt x="2059" y="59"/>
                    </a:lnTo>
                    <a:lnTo>
                      <a:pt x="2017" y="34"/>
                    </a:lnTo>
                    <a:lnTo>
                      <a:pt x="1915" y="8"/>
                    </a:lnTo>
                    <a:lnTo>
                      <a:pt x="18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329;p28"/>
              <p:cNvSpPr/>
              <p:nvPr/>
            </p:nvSpPr>
            <p:spPr>
              <a:xfrm>
                <a:off x="3096975" y="-501725"/>
                <a:ext cx="58675" cy="58675"/>
              </a:xfrm>
              <a:custGeom>
                <a:avLst/>
                <a:gdLst/>
                <a:ahLst/>
                <a:cxnLst/>
                <a:rect l="l" t="t" r="r" b="b"/>
                <a:pathLst>
                  <a:path w="2347" h="2347" fill="none" extrusionOk="0">
                    <a:moveTo>
                      <a:pt x="526" y="2346"/>
                    </a:moveTo>
                    <a:lnTo>
                      <a:pt x="526" y="2346"/>
                    </a:lnTo>
                    <a:lnTo>
                      <a:pt x="628" y="2338"/>
                    </a:lnTo>
                    <a:lnTo>
                      <a:pt x="729" y="2304"/>
                    </a:lnTo>
                    <a:lnTo>
                      <a:pt x="772" y="2287"/>
                    </a:lnTo>
                    <a:lnTo>
                      <a:pt x="822" y="2261"/>
                    </a:lnTo>
                    <a:lnTo>
                      <a:pt x="865" y="2227"/>
                    </a:lnTo>
                    <a:lnTo>
                      <a:pt x="899" y="2194"/>
                    </a:lnTo>
                    <a:lnTo>
                      <a:pt x="2194" y="898"/>
                    </a:lnTo>
                    <a:lnTo>
                      <a:pt x="2194" y="898"/>
                    </a:lnTo>
                    <a:lnTo>
                      <a:pt x="2228" y="864"/>
                    </a:lnTo>
                    <a:lnTo>
                      <a:pt x="2262" y="822"/>
                    </a:lnTo>
                    <a:lnTo>
                      <a:pt x="2288" y="771"/>
                    </a:lnTo>
                    <a:lnTo>
                      <a:pt x="2305" y="728"/>
                    </a:lnTo>
                    <a:lnTo>
                      <a:pt x="2338" y="627"/>
                    </a:lnTo>
                    <a:lnTo>
                      <a:pt x="2347" y="525"/>
                    </a:lnTo>
                    <a:lnTo>
                      <a:pt x="2338" y="423"/>
                    </a:lnTo>
                    <a:lnTo>
                      <a:pt x="2305" y="330"/>
                    </a:lnTo>
                    <a:lnTo>
                      <a:pt x="2288" y="279"/>
                    </a:lnTo>
                    <a:lnTo>
                      <a:pt x="2262" y="237"/>
                    </a:lnTo>
                    <a:lnTo>
                      <a:pt x="2228" y="195"/>
                    </a:lnTo>
                    <a:lnTo>
                      <a:pt x="2194" y="152"/>
                    </a:lnTo>
                    <a:lnTo>
                      <a:pt x="2194" y="152"/>
                    </a:lnTo>
                    <a:lnTo>
                      <a:pt x="2152" y="119"/>
                    </a:lnTo>
                    <a:lnTo>
                      <a:pt x="2110" y="85"/>
                    </a:lnTo>
                    <a:lnTo>
                      <a:pt x="2059" y="59"/>
                    </a:lnTo>
                    <a:lnTo>
                      <a:pt x="2017" y="34"/>
                    </a:lnTo>
                    <a:lnTo>
                      <a:pt x="1915" y="8"/>
                    </a:lnTo>
                    <a:lnTo>
                      <a:pt x="1813" y="0"/>
                    </a:lnTo>
                    <a:lnTo>
                      <a:pt x="1712" y="8"/>
                    </a:lnTo>
                    <a:lnTo>
                      <a:pt x="1618" y="34"/>
                    </a:lnTo>
                    <a:lnTo>
                      <a:pt x="1568" y="59"/>
                    </a:lnTo>
                    <a:lnTo>
                      <a:pt x="1525" y="85"/>
                    </a:lnTo>
                    <a:lnTo>
                      <a:pt x="1483" y="119"/>
                    </a:lnTo>
                    <a:lnTo>
                      <a:pt x="1441" y="152"/>
                    </a:lnTo>
                    <a:lnTo>
                      <a:pt x="153" y="1440"/>
                    </a:lnTo>
                    <a:lnTo>
                      <a:pt x="153" y="1440"/>
                    </a:lnTo>
                    <a:lnTo>
                      <a:pt x="119" y="1482"/>
                    </a:lnTo>
                    <a:lnTo>
                      <a:pt x="86" y="1524"/>
                    </a:lnTo>
                    <a:lnTo>
                      <a:pt x="60" y="1567"/>
                    </a:lnTo>
                    <a:lnTo>
                      <a:pt x="35" y="1618"/>
                    </a:lnTo>
                    <a:lnTo>
                      <a:pt x="9" y="1711"/>
                    </a:lnTo>
                    <a:lnTo>
                      <a:pt x="1" y="1812"/>
                    </a:lnTo>
                    <a:lnTo>
                      <a:pt x="9" y="1914"/>
                    </a:lnTo>
                    <a:lnTo>
                      <a:pt x="35" y="2016"/>
                    </a:lnTo>
                    <a:lnTo>
                      <a:pt x="60" y="2058"/>
                    </a:lnTo>
                    <a:lnTo>
                      <a:pt x="86" y="2109"/>
                    </a:lnTo>
                    <a:lnTo>
                      <a:pt x="119" y="2151"/>
                    </a:lnTo>
                    <a:lnTo>
                      <a:pt x="153" y="2194"/>
                    </a:lnTo>
                    <a:lnTo>
                      <a:pt x="153" y="2194"/>
                    </a:lnTo>
                    <a:lnTo>
                      <a:pt x="196" y="2227"/>
                    </a:lnTo>
                    <a:lnTo>
                      <a:pt x="238" y="2261"/>
                    </a:lnTo>
                    <a:lnTo>
                      <a:pt x="280" y="2287"/>
                    </a:lnTo>
                    <a:lnTo>
                      <a:pt x="331" y="2304"/>
                    </a:lnTo>
                    <a:lnTo>
                      <a:pt x="424" y="2338"/>
                    </a:lnTo>
                    <a:lnTo>
                      <a:pt x="526" y="2346"/>
                    </a:lnTo>
                    <a:lnTo>
                      <a:pt x="526" y="2346"/>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330;p28"/>
              <p:cNvSpPr/>
              <p:nvPr/>
            </p:nvSpPr>
            <p:spPr>
              <a:xfrm>
                <a:off x="3110100" y="-44307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331;p28"/>
              <p:cNvSpPr/>
              <p:nvPr/>
            </p:nvSpPr>
            <p:spPr>
              <a:xfrm>
                <a:off x="3096975" y="-233250"/>
                <a:ext cx="58675" cy="58675"/>
              </a:xfrm>
              <a:custGeom>
                <a:avLst/>
                <a:gdLst/>
                <a:ahLst/>
                <a:cxnLst/>
                <a:rect l="l" t="t" r="r" b="b"/>
                <a:pathLst>
                  <a:path w="2347" h="2347" extrusionOk="0">
                    <a:moveTo>
                      <a:pt x="526" y="0"/>
                    </a:moveTo>
                    <a:lnTo>
                      <a:pt x="424" y="9"/>
                    </a:lnTo>
                    <a:lnTo>
                      <a:pt x="331" y="43"/>
                    </a:lnTo>
                    <a:lnTo>
                      <a:pt x="280" y="59"/>
                    </a:lnTo>
                    <a:lnTo>
                      <a:pt x="238" y="85"/>
                    </a:lnTo>
                    <a:lnTo>
                      <a:pt x="196" y="119"/>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83" y="2228"/>
                    </a:lnTo>
                    <a:lnTo>
                      <a:pt x="1525" y="2262"/>
                    </a:lnTo>
                    <a:lnTo>
                      <a:pt x="1568" y="2287"/>
                    </a:lnTo>
                    <a:lnTo>
                      <a:pt x="1618" y="2312"/>
                    </a:lnTo>
                    <a:lnTo>
                      <a:pt x="1712" y="2338"/>
                    </a:lnTo>
                    <a:lnTo>
                      <a:pt x="1813" y="2346"/>
                    </a:lnTo>
                    <a:lnTo>
                      <a:pt x="1915" y="2338"/>
                    </a:lnTo>
                    <a:lnTo>
                      <a:pt x="2017" y="2312"/>
                    </a:lnTo>
                    <a:lnTo>
                      <a:pt x="2059" y="2287"/>
                    </a:lnTo>
                    <a:lnTo>
                      <a:pt x="2110" y="2262"/>
                    </a:lnTo>
                    <a:lnTo>
                      <a:pt x="2152" y="2228"/>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lnTo>
                      <a:pt x="865" y="119"/>
                    </a:lnTo>
                    <a:lnTo>
                      <a:pt x="822" y="85"/>
                    </a:lnTo>
                    <a:lnTo>
                      <a:pt x="772" y="59"/>
                    </a:lnTo>
                    <a:lnTo>
                      <a:pt x="729" y="43"/>
                    </a:lnTo>
                    <a:lnTo>
                      <a:pt x="628" y="9"/>
                    </a:lnTo>
                    <a:lnTo>
                      <a:pt x="5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332;p28"/>
              <p:cNvSpPr/>
              <p:nvPr/>
            </p:nvSpPr>
            <p:spPr>
              <a:xfrm>
                <a:off x="3096975" y="-233250"/>
                <a:ext cx="58675" cy="58675"/>
              </a:xfrm>
              <a:custGeom>
                <a:avLst/>
                <a:gdLst/>
                <a:ahLst/>
                <a:cxnLst/>
                <a:rect l="l" t="t" r="r" b="b"/>
                <a:pathLst>
                  <a:path w="2347" h="2347" fill="none" extrusionOk="0">
                    <a:moveTo>
                      <a:pt x="899" y="153"/>
                    </a:moveTo>
                    <a:lnTo>
                      <a:pt x="899" y="153"/>
                    </a:lnTo>
                    <a:lnTo>
                      <a:pt x="865" y="119"/>
                    </a:lnTo>
                    <a:lnTo>
                      <a:pt x="822" y="85"/>
                    </a:lnTo>
                    <a:lnTo>
                      <a:pt x="772" y="59"/>
                    </a:lnTo>
                    <a:lnTo>
                      <a:pt x="729" y="43"/>
                    </a:lnTo>
                    <a:lnTo>
                      <a:pt x="628" y="9"/>
                    </a:lnTo>
                    <a:lnTo>
                      <a:pt x="526" y="0"/>
                    </a:lnTo>
                    <a:lnTo>
                      <a:pt x="424" y="9"/>
                    </a:lnTo>
                    <a:lnTo>
                      <a:pt x="331" y="43"/>
                    </a:lnTo>
                    <a:lnTo>
                      <a:pt x="280" y="59"/>
                    </a:lnTo>
                    <a:lnTo>
                      <a:pt x="238" y="85"/>
                    </a:lnTo>
                    <a:lnTo>
                      <a:pt x="196" y="119"/>
                    </a:lnTo>
                    <a:lnTo>
                      <a:pt x="153" y="153"/>
                    </a:lnTo>
                    <a:lnTo>
                      <a:pt x="153" y="153"/>
                    </a:lnTo>
                    <a:lnTo>
                      <a:pt x="119" y="195"/>
                    </a:lnTo>
                    <a:lnTo>
                      <a:pt x="86" y="237"/>
                    </a:lnTo>
                    <a:lnTo>
                      <a:pt x="60" y="280"/>
                    </a:lnTo>
                    <a:lnTo>
                      <a:pt x="35" y="331"/>
                    </a:lnTo>
                    <a:lnTo>
                      <a:pt x="9" y="432"/>
                    </a:lnTo>
                    <a:lnTo>
                      <a:pt x="1" y="534"/>
                    </a:lnTo>
                    <a:lnTo>
                      <a:pt x="9" y="627"/>
                    </a:lnTo>
                    <a:lnTo>
                      <a:pt x="35" y="729"/>
                    </a:lnTo>
                    <a:lnTo>
                      <a:pt x="60" y="779"/>
                    </a:lnTo>
                    <a:lnTo>
                      <a:pt x="86" y="822"/>
                    </a:lnTo>
                    <a:lnTo>
                      <a:pt x="119" y="864"/>
                    </a:lnTo>
                    <a:lnTo>
                      <a:pt x="153" y="906"/>
                    </a:lnTo>
                    <a:lnTo>
                      <a:pt x="1441" y="2194"/>
                    </a:lnTo>
                    <a:lnTo>
                      <a:pt x="1441" y="2194"/>
                    </a:lnTo>
                    <a:lnTo>
                      <a:pt x="1483" y="2228"/>
                    </a:lnTo>
                    <a:lnTo>
                      <a:pt x="1525" y="2262"/>
                    </a:lnTo>
                    <a:lnTo>
                      <a:pt x="1568" y="2287"/>
                    </a:lnTo>
                    <a:lnTo>
                      <a:pt x="1618" y="2312"/>
                    </a:lnTo>
                    <a:lnTo>
                      <a:pt x="1712" y="2338"/>
                    </a:lnTo>
                    <a:lnTo>
                      <a:pt x="1813" y="2346"/>
                    </a:lnTo>
                    <a:lnTo>
                      <a:pt x="1813" y="2346"/>
                    </a:lnTo>
                    <a:lnTo>
                      <a:pt x="1915" y="2338"/>
                    </a:lnTo>
                    <a:lnTo>
                      <a:pt x="2017" y="2312"/>
                    </a:lnTo>
                    <a:lnTo>
                      <a:pt x="2059" y="2287"/>
                    </a:lnTo>
                    <a:lnTo>
                      <a:pt x="2110" y="2262"/>
                    </a:lnTo>
                    <a:lnTo>
                      <a:pt x="2152" y="2228"/>
                    </a:lnTo>
                    <a:lnTo>
                      <a:pt x="2194" y="2194"/>
                    </a:lnTo>
                    <a:lnTo>
                      <a:pt x="2194" y="2194"/>
                    </a:lnTo>
                    <a:lnTo>
                      <a:pt x="2228" y="2151"/>
                    </a:lnTo>
                    <a:lnTo>
                      <a:pt x="2262" y="2109"/>
                    </a:lnTo>
                    <a:lnTo>
                      <a:pt x="2288" y="2067"/>
                    </a:lnTo>
                    <a:lnTo>
                      <a:pt x="2305" y="2016"/>
                    </a:lnTo>
                    <a:lnTo>
                      <a:pt x="2338" y="1923"/>
                    </a:lnTo>
                    <a:lnTo>
                      <a:pt x="2347" y="1821"/>
                    </a:lnTo>
                    <a:lnTo>
                      <a:pt x="2338" y="1719"/>
                    </a:lnTo>
                    <a:lnTo>
                      <a:pt x="2305" y="1618"/>
                    </a:lnTo>
                    <a:lnTo>
                      <a:pt x="2288" y="1576"/>
                    </a:lnTo>
                    <a:lnTo>
                      <a:pt x="2262" y="1525"/>
                    </a:lnTo>
                    <a:lnTo>
                      <a:pt x="2228" y="1482"/>
                    </a:lnTo>
                    <a:lnTo>
                      <a:pt x="2194" y="1448"/>
                    </a:lnTo>
                    <a:lnTo>
                      <a:pt x="899"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333;p28"/>
              <p:cNvSpPr/>
              <p:nvPr/>
            </p:nvSpPr>
            <p:spPr>
              <a:xfrm>
                <a:off x="3119425" y="-22945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34;p28"/>
              <p:cNvSpPr/>
              <p:nvPr/>
            </p:nvSpPr>
            <p:spPr>
              <a:xfrm>
                <a:off x="2828300" y="-233250"/>
                <a:ext cx="58875" cy="58675"/>
              </a:xfrm>
              <a:custGeom>
                <a:avLst/>
                <a:gdLst/>
                <a:ahLst/>
                <a:cxnLst/>
                <a:rect l="l" t="t" r="r" b="b"/>
                <a:pathLst>
                  <a:path w="2355" h="2347" extrusionOk="0">
                    <a:moveTo>
                      <a:pt x="1821" y="0"/>
                    </a:moveTo>
                    <a:lnTo>
                      <a:pt x="1719" y="9"/>
                    </a:lnTo>
                    <a:lnTo>
                      <a:pt x="1626" y="43"/>
                    </a:lnTo>
                    <a:lnTo>
                      <a:pt x="1576" y="59"/>
                    </a:lnTo>
                    <a:lnTo>
                      <a:pt x="1533" y="85"/>
                    </a:lnTo>
                    <a:lnTo>
                      <a:pt x="1491" y="119"/>
                    </a:lnTo>
                    <a:lnTo>
                      <a:pt x="1448" y="153"/>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95" y="2228"/>
                    </a:lnTo>
                    <a:lnTo>
                      <a:pt x="246" y="2262"/>
                    </a:lnTo>
                    <a:lnTo>
                      <a:pt x="288" y="2287"/>
                    </a:lnTo>
                    <a:lnTo>
                      <a:pt x="331" y="2312"/>
                    </a:lnTo>
                    <a:lnTo>
                      <a:pt x="432" y="2338"/>
                    </a:lnTo>
                    <a:lnTo>
                      <a:pt x="534" y="2346"/>
                    </a:lnTo>
                    <a:lnTo>
                      <a:pt x="635" y="2338"/>
                    </a:lnTo>
                    <a:lnTo>
                      <a:pt x="729" y="2312"/>
                    </a:lnTo>
                    <a:lnTo>
                      <a:pt x="779" y="2287"/>
                    </a:lnTo>
                    <a:lnTo>
                      <a:pt x="822" y="2262"/>
                    </a:lnTo>
                    <a:lnTo>
                      <a:pt x="864" y="2228"/>
                    </a:lnTo>
                    <a:lnTo>
                      <a:pt x="906" y="2194"/>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60" y="119"/>
                    </a:lnTo>
                    <a:lnTo>
                      <a:pt x="2118" y="85"/>
                    </a:lnTo>
                    <a:lnTo>
                      <a:pt x="2067" y="59"/>
                    </a:lnTo>
                    <a:lnTo>
                      <a:pt x="2024" y="43"/>
                    </a:lnTo>
                    <a:lnTo>
                      <a:pt x="1923" y="9"/>
                    </a:ln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35;p28"/>
              <p:cNvSpPr/>
              <p:nvPr/>
            </p:nvSpPr>
            <p:spPr>
              <a:xfrm>
                <a:off x="2828300" y="-233250"/>
                <a:ext cx="58875" cy="58675"/>
              </a:xfrm>
              <a:custGeom>
                <a:avLst/>
                <a:gdLst/>
                <a:ahLst/>
                <a:cxnLst/>
                <a:rect l="l" t="t" r="r" b="b"/>
                <a:pathLst>
                  <a:path w="2355" h="2347" fill="none" extrusionOk="0">
                    <a:moveTo>
                      <a:pt x="1448" y="153"/>
                    </a:moveTo>
                    <a:lnTo>
                      <a:pt x="161" y="1448"/>
                    </a:lnTo>
                    <a:lnTo>
                      <a:pt x="161" y="1448"/>
                    </a:lnTo>
                    <a:lnTo>
                      <a:pt x="119" y="1482"/>
                    </a:lnTo>
                    <a:lnTo>
                      <a:pt x="93" y="1525"/>
                    </a:lnTo>
                    <a:lnTo>
                      <a:pt x="68" y="1576"/>
                    </a:lnTo>
                    <a:lnTo>
                      <a:pt x="43" y="1618"/>
                    </a:lnTo>
                    <a:lnTo>
                      <a:pt x="17" y="1719"/>
                    </a:lnTo>
                    <a:lnTo>
                      <a:pt x="0" y="1821"/>
                    </a:lnTo>
                    <a:lnTo>
                      <a:pt x="17" y="1923"/>
                    </a:lnTo>
                    <a:lnTo>
                      <a:pt x="43" y="2016"/>
                    </a:lnTo>
                    <a:lnTo>
                      <a:pt x="68" y="2067"/>
                    </a:lnTo>
                    <a:lnTo>
                      <a:pt x="93" y="2109"/>
                    </a:lnTo>
                    <a:lnTo>
                      <a:pt x="119" y="2151"/>
                    </a:lnTo>
                    <a:lnTo>
                      <a:pt x="161" y="2194"/>
                    </a:lnTo>
                    <a:lnTo>
                      <a:pt x="161" y="2194"/>
                    </a:lnTo>
                    <a:lnTo>
                      <a:pt x="195" y="2228"/>
                    </a:lnTo>
                    <a:lnTo>
                      <a:pt x="246" y="2262"/>
                    </a:lnTo>
                    <a:lnTo>
                      <a:pt x="288" y="2287"/>
                    </a:lnTo>
                    <a:lnTo>
                      <a:pt x="331" y="2312"/>
                    </a:lnTo>
                    <a:lnTo>
                      <a:pt x="432" y="2338"/>
                    </a:lnTo>
                    <a:lnTo>
                      <a:pt x="534" y="2346"/>
                    </a:lnTo>
                    <a:lnTo>
                      <a:pt x="534" y="2346"/>
                    </a:lnTo>
                    <a:lnTo>
                      <a:pt x="635" y="2338"/>
                    </a:lnTo>
                    <a:lnTo>
                      <a:pt x="729" y="2312"/>
                    </a:lnTo>
                    <a:lnTo>
                      <a:pt x="779" y="2287"/>
                    </a:lnTo>
                    <a:lnTo>
                      <a:pt x="822" y="2262"/>
                    </a:lnTo>
                    <a:lnTo>
                      <a:pt x="864" y="2228"/>
                    </a:lnTo>
                    <a:lnTo>
                      <a:pt x="906" y="2194"/>
                    </a:lnTo>
                    <a:lnTo>
                      <a:pt x="2194" y="906"/>
                    </a:lnTo>
                    <a:lnTo>
                      <a:pt x="2194" y="906"/>
                    </a:lnTo>
                    <a:lnTo>
                      <a:pt x="2236" y="864"/>
                    </a:lnTo>
                    <a:lnTo>
                      <a:pt x="2262" y="822"/>
                    </a:lnTo>
                    <a:lnTo>
                      <a:pt x="2287" y="779"/>
                    </a:lnTo>
                    <a:lnTo>
                      <a:pt x="2312" y="729"/>
                    </a:lnTo>
                    <a:lnTo>
                      <a:pt x="2338" y="627"/>
                    </a:lnTo>
                    <a:lnTo>
                      <a:pt x="2355" y="534"/>
                    </a:lnTo>
                    <a:lnTo>
                      <a:pt x="2338" y="432"/>
                    </a:lnTo>
                    <a:lnTo>
                      <a:pt x="2312" y="331"/>
                    </a:lnTo>
                    <a:lnTo>
                      <a:pt x="2287" y="280"/>
                    </a:lnTo>
                    <a:lnTo>
                      <a:pt x="2262" y="237"/>
                    </a:lnTo>
                    <a:lnTo>
                      <a:pt x="2236" y="195"/>
                    </a:lnTo>
                    <a:lnTo>
                      <a:pt x="2194" y="153"/>
                    </a:lnTo>
                    <a:lnTo>
                      <a:pt x="2194" y="153"/>
                    </a:lnTo>
                    <a:lnTo>
                      <a:pt x="2160" y="119"/>
                    </a:lnTo>
                    <a:lnTo>
                      <a:pt x="2118" y="85"/>
                    </a:lnTo>
                    <a:lnTo>
                      <a:pt x="2067" y="59"/>
                    </a:lnTo>
                    <a:lnTo>
                      <a:pt x="2024" y="43"/>
                    </a:lnTo>
                    <a:lnTo>
                      <a:pt x="1923" y="9"/>
                    </a:lnTo>
                    <a:lnTo>
                      <a:pt x="1821" y="0"/>
                    </a:lnTo>
                    <a:lnTo>
                      <a:pt x="1719" y="9"/>
                    </a:lnTo>
                    <a:lnTo>
                      <a:pt x="1626" y="43"/>
                    </a:lnTo>
                    <a:lnTo>
                      <a:pt x="1576" y="59"/>
                    </a:lnTo>
                    <a:lnTo>
                      <a:pt x="1533" y="85"/>
                    </a:lnTo>
                    <a:lnTo>
                      <a:pt x="1491" y="119"/>
                    </a:lnTo>
                    <a:lnTo>
                      <a:pt x="1448" y="153"/>
                    </a:lnTo>
                    <a:lnTo>
                      <a:pt x="1448" y="15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36;p28"/>
              <p:cNvSpPr/>
              <p:nvPr/>
            </p:nvSpPr>
            <p:spPr>
              <a:xfrm>
                <a:off x="2864500" y="-22945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7;p28"/>
              <p:cNvSpPr/>
              <p:nvPr/>
            </p:nvSpPr>
            <p:spPr>
              <a:xfrm>
                <a:off x="2828300" y="-501725"/>
                <a:ext cx="58875" cy="58675"/>
              </a:xfrm>
              <a:custGeom>
                <a:avLst/>
                <a:gdLst/>
                <a:ahLst/>
                <a:cxnLst/>
                <a:rect l="l" t="t" r="r" b="b"/>
                <a:pathLst>
                  <a:path w="2355" h="2347" extrusionOk="0">
                    <a:moveTo>
                      <a:pt x="534" y="0"/>
                    </a:moveTo>
                    <a:lnTo>
                      <a:pt x="432" y="8"/>
                    </a:lnTo>
                    <a:lnTo>
                      <a:pt x="331" y="34"/>
                    </a:lnTo>
                    <a:lnTo>
                      <a:pt x="288" y="59"/>
                    </a:lnTo>
                    <a:lnTo>
                      <a:pt x="246" y="85"/>
                    </a:lnTo>
                    <a:lnTo>
                      <a:pt x="195" y="119"/>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lnTo>
                      <a:pt x="1491" y="2227"/>
                    </a:lnTo>
                    <a:lnTo>
                      <a:pt x="1533" y="2261"/>
                    </a:lnTo>
                    <a:lnTo>
                      <a:pt x="1576" y="2287"/>
                    </a:lnTo>
                    <a:lnTo>
                      <a:pt x="1626" y="2304"/>
                    </a:lnTo>
                    <a:lnTo>
                      <a:pt x="1719" y="2338"/>
                    </a:lnTo>
                    <a:lnTo>
                      <a:pt x="1821" y="2346"/>
                    </a:lnTo>
                    <a:lnTo>
                      <a:pt x="1923" y="2338"/>
                    </a:lnTo>
                    <a:lnTo>
                      <a:pt x="2024" y="2304"/>
                    </a:lnTo>
                    <a:lnTo>
                      <a:pt x="2067" y="2287"/>
                    </a:lnTo>
                    <a:lnTo>
                      <a:pt x="2118" y="2261"/>
                    </a:lnTo>
                    <a:lnTo>
                      <a:pt x="2160" y="2227"/>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864" y="119"/>
                    </a:lnTo>
                    <a:lnTo>
                      <a:pt x="822" y="85"/>
                    </a:lnTo>
                    <a:lnTo>
                      <a:pt x="779" y="59"/>
                    </a:lnTo>
                    <a:lnTo>
                      <a:pt x="729" y="34"/>
                    </a:lnTo>
                    <a:lnTo>
                      <a:pt x="635" y="8"/>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338;p28"/>
              <p:cNvSpPr/>
              <p:nvPr/>
            </p:nvSpPr>
            <p:spPr>
              <a:xfrm>
                <a:off x="2828300" y="-501725"/>
                <a:ext cx="58875" cy="58675"/>
              </a:xfrm>
              <a:custGeom>
                <a:avLst/>
                <a:gdLst/>
                <a:ahLst/>
                <a:cxnLst/>
                <a:rect l="l" t="t" r="r" b="b"/>
                <a:pathLst>
                  <a:path w="2355" h="2347" fill="none" extrusionOk="0">
                    <a:moveTo>
                      <a:pt x="1448" y="2194"/>
                    </a:moveTo>
                    <a:lnTo>
                      <a:pt x="1448" y="2194"/>
                    </a:lnTo>
                    <a:lnTo>
                      <a:pt x="1491" y="2227"/>
                    </a:lnTo>
                    <a:lnTo>
                      <a:pt x="1533" y="2261"/>
                    </a:lnTo>
                    <a:lnTo>
                      <a:pt x="1576" y="2287"/>
                    </a:lnTo>
                    <a:lnTo>
                      <a:pt x="1626" y="2304"/>
                    </a:lnTo>
                    <a:lnTo>
                      <a:pt x="1719" y="2338"/>
                    </a:lnTo>
                    <a:lnTo>
                      <a:pt x="1821" y="2346"/>
                    </a:lnTo>
                    <a:lnTo>
                      <a:pt x="1821" y="2346"/>
                    </a:lnTo>
                    <a:lnTo>
                      <a:pt x="1923" y="2338"/>
                    </a:lnTo>
                    <a:lnTo>
                      <a:pt x="2024" y="2304"/>
                    </a:lnTo>
                    <a:lnTo>
                      <a:pt x="2067" y="2287"/>
                    </a:lnTo>
                    <a:lnTo>
                      <a:pt x="2118" y="2261"/>
                    </a:lnTo>
                    <a:lnTo>
                      <a:pt x="2160" y="2227"/>
                    </a:lnTo>
                    <a:lnTo>
                      <a:pt x="2194" y="2194"/>
                    </a:lnTo>
                    <a:lnTo>
                      <a:pt x="2194" y="2194"/>
                    </a:lnTo>
                    <a:lnTo>
                      <a:pt x="2236" y="2151"/>
                    </a:lnTo>
                    <a:lnTo>
                      <a:pt x="2262" y="2109"/>
                    </a:lnTo>
                    <a:lnTo>
                      <a:pt x="2287" y="2058"/>
                    </a:lnTo>
                    <a:lnTo>
                      <a:pt x="2312" y="2016"/>
                    </a:lnTo>
                    <a:lnTo>
                      <a:pt x="2338" y="1914"/>
                    </a:lnTo>
                    <a:lnTo>
                      <a:pt x="2355" y="1812"/>
                    </a:lnTo>
                    <a:lnTo>
                      <a:pt x="2338" y="1711"/>
                    </a:lnTo>
                    <a:lnTo>
                      <a:pt x="2312" y="1618"/>
                    </a:lnTo>
                    <a:lnTo>
                      <a:pt x="2287" y="1567"/>
                    </a:lnTo>
                    <a:lnTo>
                      <a:pt x="2262" y="1524"/>
                    </a:lnTo>
                    <a:lnTo>
                      <a:pt x="2236" y="1482"/>
                    </a:lnTo>
                    <a:lnTo>
                      <a:pt x="2194" y="1440"/>
                    </a:lnTo>
                    <a:lnTo>
                      <a:pt x="906" y="152"/>
                    </a:lnTo>
                    <a:lnTo>
                      <a:pt x="906" y="152"/>
                    </a:lnTo>
                    <a:lnTo>
                      <a:pt x="864" y="119"/>
                    </a:lnTo>
                    <a:lnTo>
                      <a:pt x="822" y="85"/>
                    </a:lnTo>
                    <a:lnTo>
                      <a:pt x="779" y="59"/>
                    </a:lnTo>
                    <a:lnTo>
                      <a:pt x="729" y="34"/>
                    </a:lnTo>
                    <a:lnTo>
                      <a:pt x="635" y="8"/>
                    </a:lnTo>
                    <a:lnTo>
                      <a:pt x="534" y="0"/>
                    </a:lnTo>
                    <a:lnTo>
                      <a:pt x="432" y="8"/>
                    </a:lnTo>
                    <a:lnTo>
                      <a:pt x="331" y="34"/>
                    </a:lnTo>
                    <a:lnTo>
                      <a:pt x="288" y="59"/>
                    </a:lnTo>
                    <a:lnTo>
                      <a:pt x="246" y="85"/>
                    </a:lnTo>
                    <a:lnTo>
                      <a:pt x="195" y="119"/>
                    </a:lnTo>
                    <a:lnTo>
                      <a:pt x="161" y="152"/>
                    </a:lnTo>
                    <a:lnTo>
                      <a:pt x="161" y="152"/>
                    </a:lnTo>
                    <a:lnTo>
                      <a:pt x="119" y="195"/>
                    </a:lnTo>
                    <a:lnTo>
                      <a:pt x="93" y="237"/>
                    </a:lnTo>
                    <a:lnTo>
                      <a:pt x="68" y="279"/>
                    </a:lnTo>
                    <a:lnTo>
                      <a:pt x="43" y="330"/>
                    </a:lnTo>
                    <a:lnTo>
                      <a:pt x="17" y="423"/>
                    </a:lnTo>
                    <a:lnTo>
                      <a:pt x="0" y="525"/>
                    </a:lnTo>
                    <a:lnTo>
                      <a:pt x="17" y="627"/>
                    </a:lnTo>
                    <a:lnTo>
                      <a:pt x="43" y="728"/>
                    </a:lnTo>
                    <a:lnTo>
                      <a:pt x="68" y="771"/>
                    </a:lnTo>
                    <a:lnTo>
                      <a:pt x="93" y="822"/>
                    </a:lnTo>
                    <a:lnTo>
                      <a:pt x="119" y="864"/>
                    </a:lnTo>
                    <a:lnTo>
                      <a:pt x="161" y="898"/>
                    </a:lnTo>
                    <a:lnTo>
                      <a:pt x="1448" y="219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339;p28"/>
              <p:cNvSpPr/>
              <p:nvPr/>
            </p:nvSpPr>
            <p:spPr>
              <a:xfrm>
                <a:off x="2864500" y="-446900"/>
                <a:ext cx="25" cy="25"/>
              </a:xfrm>
              <a:custGeom>
                <a:avLst/>
                <a:gdLst/>
                <a:ahLst/>
                <a:cxnLst/>
                <a:rect l="l" t="t" r="r" b="b"/>
                <a:pathLst>
                  <a:path w="1" h="1" fill="none" extrusionOk="0">
                    <a:moveTo>
                      <a:pt x="0" y="1"/>
                    </a:moveTo>
                    <a:lnTo>
                      <a:pt x="0"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340;p28"/>
              <p:cNvSpPr/>
              <p:nvPr/>
            </p:nvSpPr>
            <p:spPr>
              <a:xfrm>
                <a:off x="3042775" y="-547900"/>
                <a:ext cx="44075" cy="68625"/>
              </a:xfrm>
              <a:custGeom>
                <a:avLst/>
                <a:gdLst/>
                <a:ahLst/>
                <a:cxnLst/>
                <a:rect l="l" t="t" r="r" b="b"/>
                <a:pathLst>
                  <a:path w="1763" h="2745" extrusionOk="0">
                    <a:moveTo>
                      <a:pt x="1229" y="1"/>
                    </a:moveTo>
                    <a:lnTo>
                      <a:pt x="1127" y="18"/>
                    </a:lnTo>
                    <a:lnTo>
                      <a:pt x="1034" y="43"/>
                    </a:lnTo>
                    <a:lnTo>
                      <a:pt x="941" y="94"/>
                    </a:lnTo>
                    <a:lnTo>
                      <a:pt x="865" y="153"/>
                    </a:lnTo>
                    <a:lnTo>
                      <a:pt x="831" y="195"/>
                    </a:lnTo>
                    <a:lnTo>
                      <a:pt x="797" y="238"/>
                    </a:lnTo>
                    <a:lnTo>
                      <a:pt x="771" y="280"/>
                    </a:lnTo>
                    <a:lnTo>
                      <a:pt x="746" y="331"/>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82" y="2728"/>
                    </a:lnTo>
                    <a:lnTo>
                      <a:pt x="433" y="2736"/>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390" y="26"/>
                    </a:lnTo>
                    <a:lnTo>
                      <a:pt x="1339" y="18"/>
                    </a:lnTo>
                    <a:lnTo>
                      <a:pt x="1280" y="9"/>
                    </a:lnTo>
                    <a:lnTo>
                      <a:pt x="12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341;p28"/>
              <p:cNvSpPr/>
              <p:nvPr/>
            </p:nvSpPr>
            <p:spPr>
              <a:xfrm>
                <a:off x="3042775" y="-547900"/>
                <a:ext cx="44075" cy="68625"/>
              </a:xfrm>
              <a:custGeom>
                <a:avLst/>
                <a:gdLst/>
                <a:ahLst/>
                <a:cxnLst/>
                <a:rect l="l" t="t" r="r" b="b"/>
                <a:pathLst>
                  <a:path w="1763" h="2745" fill="none" extrusionOk="0">
                    <a:moveTo>
                      <a:pt x="331" y="2702"/>
                    </a:moveTo>
                    <a:lnTo>
                      <a:pt x="331" y="2702"/>
                    </a:lnTo>
                    <a:lnTo>
                      <a:pt x="382" y="2728"/>
                    </a:lnTo>
                    <a:lnTo>
                      <a:pt x="433" y="2736"/>
                    </a:lnTo>
                    <a:lnTo>
                      <a:pt x="534" y="2745"/>
                    </a:lnTo>
                    <a:lnTo>
                      <a:pt x="534" y="2745"/>
                    </a:lnTo>
                    <a:lnTo>
                      <a:pt x="610" y="2745"/>
                    </a:lnTo>
                    <a:lnTo>
                      <a:pt x="687" y="2728"/>
                    </a:lnTo>
                    <a:lnTo>
                      <a:pt x="754" y="2694"/>
                    </a:lnTo>
                    <a:lnTo>
                      <a:pt x="822" y="2660"/>
                    </a:lnTo>
                    <a:lnTo>
                      <a:pt x="890" y="2609"/>
                    </a:lnTo>
                    <a:lnTo>
                      <a:pt x="941" y="2558"/>
                    </a:lnTo>
                    <a:lnTo>
                      <a:pt x="983" y="2491"/>
                    </a:lnTo>
                    <a:lnTo>
                      <a:pt x="1025" y="2423"/>
                    </a:lnTo>
                    <a:lnTo>
                      <a:pt x="1720" y="738"/>
                    </a:lnTo>
                    <a:lnTo>
                      <a:pt x="1720" y="738"/>
                    </a:lnTo>
                    <a:lnTo>
                      <a:pt x="1745" y="687"/>
                    </a:lnTo>
                    <a:lnTo>
                      <a:pt x="1754" y="636"/>
                    </a:lnTo>
                    <a:lnTo>
                      <a:pt x="1762" y="585"/>
                    </a:lnTo>
                    <a:lnTo>
                      <a:pt x="1762" y="534"/>
                    </a:lnTo>
                    <a:lnTo>
                      <a:pt x="1754" y="433"/>
                    </a:lnTo>
                    <a:lnTo>
                      <a:pt x="1720" y="331"/>
                    </a:lnTo>
                    <a:lnTo>
                      <a:pt x="1678" y="238"/>
                    </a:lnTo>
                    <a:lnTo>
                      <a:pt x="1610" y="162"/>
                    </a:lnTo>
                    <a:lnTo>
                      <a:pt x="1576" y="128"/>
                    </a:lnTo>
                    <a:lnTo>
                      <a:pt x="1534" y="94"/>
                    </a:lnTo>
                    <a:lnTo>
                      <a:pt x="1483" y="68"/>
                    </a:lnTo>
                    <a:lnTo>
                      <a:pt x="1440" y="43"/>
                    </a:lnTo>
                    <a:lnTo>
                      <a:pt x="1440" y="43"/>
                    </a:lnTo>
                    <a:lnTo>
                      <a:pt x="1390" y="26"/>
                    </a:lnTo>
                    <a:lnTo>
                      <a:pt x="1339" y="18"/>
                    </a:lnTo>
                    <a:lnTo>
                      <a:pt x="1280" y="9"/>
                    </a:lnTo>
                    <a:lnTo>
                      <a:pt x="1229" y="1"/>
                    </a:lnTo>
                    <a:lnTo>
                      <a:pt x="1127" y="18"/>
                    </a:lnTo>
                    <a:lnTo>
                      <a:pt x="1034" y="43"/>
                    </a:lnTo>
                    <a:lnTo>
                      <a:pt x="941" y="94"/>
                    </a:lnTo>
                    <a:lnTo>
                      <a:pt x="865" y="153"/>
                    </a:lnTo>
                    <a:lnTo>
                      <a:pt x="831" y="195"/>
                    </a:lnTo>
                    <a:lnTo>
                      <a:pt x="797" y="238"/>
                    </a:lnTo>
                    <a:lnTo>
                      <a:pt x="771" y="280"/>
                    </a:lnTo>
                    <a:lnTo>
                      <a:pt x="746" y="331"/>
                    </a:lnTo>
                    <a:lnTo>
                      <a:pt x="43" y="2016"/>
                    </a:lnTo>
                    <a:lnTo>
                      <a:pt x="43" y="2016"/>
                    </a:lnTo>
                    <a:lnTo>
                      <a:pt x="26" y="2067"/>
                    </a:lnTo>
                    <a:lnTo>
                      <a:pt x="18" y="2118"/>
                    </a:lnTo>
                    <a:lnTo>
                      <a:pt x="9" y="2169"/>
                    </a:lnTo>
                    <a:lnTo>
                      <a:pt x="1" y="2220"/>
                    </a:lnTo>
                    <a:lnTo>
                      <a:pt x="18" y="2321"/>
                    </a:lnTo>
                    <a:lnTo>
                      <a:pt x="43" y="2423"/>
                    </a:lnTo>
                    <a:lnTo>
                      <a:pt x="94" y="2508"/>
                    </a:lnTo>
                    <a:lnTo>
                      <a:pt x="153" y="2592"/>
                    </a:lnTo>
                    <a:lnTo>
                      <a:pt x="195" y="2626"/>
                    </a:lnTo>
                    <a:lnTo>
                      <a:pt x="238" y="2652"/>
                    </a:lnTo>
                    <a:lnTo>
                      <a:pt x="280" y="2685"/>
                    </a:lnTo>
                    <a:lnTo>
                      <a:pt x="331" y="2702"/>
                    </a:lnTo>
                    <a:lnTo>
                      <a:pt x="331" y="2702"/>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342;p28"/>
              <p:cNvSpPr/>
              <p:nvPr/>
            </p:nvSpPr>
            <p:spPr>
              <a:xfrm>
                <a:off x="3051025" y="-4803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343;p28"/>
              <p:cNvSpPr/>
              <p:nvPr/>
            </p:nvSpPr>
            <p:spPr>
              <a:xfrm>
                <a:off x="3132975" y="-287250"/>
                <a:ext cx="68625" cy="43850"/>
              </a:xfrm>
              <a:custGeom>
                <a:avLst/>
                <a:gdLst/>
                <a:ahLst/>
                <a:cxnLst/>
                <a:rect l="l" t="t" r="r" b="b"/>
                <a:pathLst>
                  <a:path w="2745" h="1754" extrusionOk="0">
                    <a:moveTo>
                      <a:pt x="534" y="1"/>
                    </a:moveTo>
                    <a:lnTo>
                      <a:pt x="433" y="9"/>
                    </a:lnTo>
                    <a:lnTo>
                      <a:pt x="331" y="43"/>
                    </a:lnTo>
                    <a:lnTo>
                      <a:pt x="238" y="85"/>
                    </a:lnTo>
                    <a:lnTo>
                      <a:pt x="162" y="153"/>
                    </a:lnTo>
                    <a:lnTo>
                      <a:pt x="128" y="187"/>
                    </a:lnTo>
                    <a:lnTo>
                      <a:pt x="94" y="229"/>
                    </a:lnTo>
                    <a:lnTo>
                      <a:pt x="68" y="280"/>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67" y="1737"/>
                    </a:lnTo>
                    <a:lnTo>
                      <a:pt x="2118" y="1745"/>
                    </a:lnTo>
                    <a:lnTo>
                      <a:pt x="2220" y="1754"/>
                    </a:lnTo>
                    <a:lnTo>
                      <a:pt x="2296" y="1754"/>
                    </a:lnTo>
                    <a:lnTo>
                      <a:pt x="2372" y="1737"/>
                    </a:lnTo>
                    <a:lnTo>
                      <a:pt x="2440" y="1711"/>
                    </a:lnTo>
                    <a:lnTo>
                      <a:pt x="2508" y="1669"/>
                    </a:lnTo>
                    <a:lnTo>
                      <a:pt x="2567" y="1627"/>
                    </a:lnTo>
                    <a:lnTo>
                      <a:pt x="2626" y="1567"/>
                    </a:lnTo>
                    <a:lnTo>
                      <a:pt x="2668" y="1500"/>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737" y="43"/>
                    </a:lnTo>
                    <a:lnTo>
                      <a:pt x="687" y="17"/>
                    </a:lnTo>
                    <a:lnTo>
                      <a:pt x="636" y="9"/>
                    </a:lnTo>
                    <a:lnTo>
                      <a:pt x="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344;p28"/>
              <p:cNvSpPr/>
              <p:nvPr/>
            </p:nvSpPr>
            <p:spPr>
              <a:xfrm>
                <a:off x="3132975" y="-287250"/>
                <a:ext cx="68625" cy="43850"/>
              </a:xfrm>
              <a:custGeom>
                <a:avLst/>
                <a:gdLst/>
                <a:ahLst/>
                <a:cxnLst/>
                <a:rect l="l" t="t" r="r" b="b"/>
                <a:pathLst>
                  <a:path w="2745" h="1754" fill="none" extrusionOk="0">
                    <a:moveTo>
                      <a:pt x="2423" y="737"/>
                    </a:moveTo>
                    <a:lnTo>
                      <a:pt x="737" y="43"/>
                    </a:lnTo>
                    <a:lnTo>
                      <a:pt x="737" y="43"/>
                    </a:lnTo>
                    <a:lnTo>
                      <a:pt x="687" y="17"/>
                    </a:lnTo>
                    <a:lnTo>
                      <a:pt x="636" y="9"/>
                    </a:lnTo>
                    <a:lnTo>
                      <a:pt x="585" y="1"/>
                    </a:lnTo>
                    <a:lnTo>
                      <a:pt x="534" y="1"/>
                    </a:lnTo>
                    <a:lnTo>
                      <a:pt x="433" y="9"/>
                    </a:lnTo>
                    <a:lnTo>
                      <a:pt x="331" y="43"/>
                    </a:lnTo>
                    <a:lnTo>
                      <a:pt x="238" y="85"/>
                    </a:lnTo>
                    <a:lnTo>
                      <a:pt x="162" y="153"/>
                    </a:lnTo>
                    <a:lnTo>
                      <a:pt x="128" y="187"/>
                    </a:lnTo>
                    <a:lnTo>
                      <a:pt x="94" y="229"/>
                    </a:lnTo>
                    <a:lnTo>
                      <a:pt x="68" y="280"/>
                    </a:lnTo>
                    <a:lnTo>
                      <a:pt x="43" y="322"/>
                    </a:lnTo>
                    <a:lnTo>
                      <a:pt x="43" y="322"/>
                    </a:lnTo>
                    <a:lnTo>
                      <a:pt x="26" y="373"/>
                    </a:lnTo>
                    <a:lnTo>
                      <a:pt x="18" y="424"/>
                    </a:lnTo>
                    <a:lnTo>
                      <a:pt x="9" y="483"/>
                    </a:lnTo>
                    <a:lnTo>
                      <a:pt x="1" y="534"/>
                    </a:lnTo>
                    <a:lnTo>
                      <a:pt x="18" y="636"/>
                    </a:lnTo>
                    <a:lnTo>
                      <a:pt x="43" y="729"/>
                    </a:lnTo>
                    <a:lnTo>
                      <a:pt x="94" y="822"/>
                    </a:lnTo>
                    <a:lnTo>
                      <a:pt x="153" y="898"/>
                    </a:lnTo>
                    <a:lnTo>
                      <a:pt x="195" y="932"/>
                    </a:lnTo>
                    <a:lnTo>
                      <a:pt x="238" y="966"/>
                    </a:lnTo>
                    <a:lnTo>
                      <a:pt x="280" y="991"/>
                    </a:lnTo>
                    <a:lnTo>
                      <a:pt x="331" y="1017"/>
                    </a:lnTo>
                    <a:lnTo>
                      <a:pt x="2016" y="1720"/>
                    </a:lnTo>
                    <a:lnTo>
                      <a:pt x="2016" y="1720"/>
                    </a:lnTo>
                    <a:lnTo>
                      <a:pt x="2067" y="1737"/>
                    </a:lnTo>
                    <a:lnTo>
                      <a:pt x="2118" y="1745"/>
                    </a:lnTo>
                    <a:lnTo>
                      <a:pt x="2220" y="1754"/>
                    </a:lnTo>
                    <a:lnTo>
                      <a:pt x="2220" y="1754"/>
                    </a:lnTo>
                    <a:lnTo>
                      <a:pt x="2296" y="1754"/>
                    </a:lnTo>
                    <a:lnTo>
                      <a:pt x="2372" y="1737"/>
                    </a:lnTo>
                    <a:lnTo>
                      <a:pt x="2440" y="1711"/>
                    </a:lnTo>
                    <a:lnTo>
                      <a:pt x="2508" y="1669"/>
                    </a:lnTo>
                    <a:lnTo>
                      <a:pt x="2567" y="1627"/>
                    </a:lnTo>
                    <a:lnTo>
                      <a:pt x="2626" y="1567"/>
                    </a:lnTo>
                    <a:lnTo>
                      <a:pt x="2668" y="1500"/>
                    </a:lnTo>
                    <a:lnTo>
                      <a:pt x="2702" y="1432"/>
                    </a:lnTo>
                    <a:lnTo>
                      <a:pt x="2702" y="1432"/>
                    </a:lnTo>
                    <a:lnTo>
                      <a:pt x="2728" y="1381"/>
                    </a:lnTo>
                    <a:lnTo>
                      <a:pt x="2736" y="1330"/>
                    </a:lnTo>
                    <a:lnTo>
                      <a:pt x="2745" y="1279"/>
                    </a:lnTo>
                    <a:lnTo>
                      <a:pt x="2745" y="1229"/>
                    </a:lnTo>
                    <a:lnTo>
                      <a:pt x="2736" y="1127"/>
                    </a:lnTo>
                    <a:lnTo>
                      <a:pt x="2702" y="1025"/>
                    </a:lnTo>
                    <a:lnTo>
                      <a:pt x="2660" y="932"/>
                    </a:lnTo>
                    <a:lnTo>
                      <a:pt x="2592" y="856"/>
                    </a:lnTo>
                    <a:lnTo>
                      <a:pt x="2558" y="822"/>
                    </a:lnTo>
                    <a:lnTo>
                      <a:pt x="2516" y="788"/>
                    </a:lnTo>
                    <a:lnTo>
                      <a:pt x="2465" y="763"/>
                    </a:lnTo>
                    <a:lnTo>
                      <a:pt x="2423" y="737"/>
                    </a:lnTo>
                    <a:lnTo>
                      <a:pt x="2423" y="737"/>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345;p28"/>
              <p:cNvSpPr/>
              <p:nvPr/>
            </p:nvSpPr>
            <p:spPr>
              <a:xfrm>
                <a:off x="3193525" y="-268825"/>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346;p28"/>
              <p:cNvSpPr/>
              <p:nvPr/>
            </p:nvSpPr>
            <p:spPr>
              <a:xfrm>
                <a:off x="2897100" y="-197050"/>
                <a:ext cx="44075" cy="68625"/>
              </a:xfrm>
              <a:custGeom>
                <a:avLst/>
                <a:gdLst/>
                <a:ahLst/>
                <a:cxnLst/>
                <a:rect l="l" t="t" r="r" b="b"/>
                <a:pathLst>
                  <a:path w="1763" h="2745" extrusionOk="0">
                    <a:moveTo>
                      <a:pt x="1229" y="0"/>
                    </a:moveTo>
                    <a:lnTo>
                      <a:pt x="1127" y="9"/>
                    </a:lnTo>
                    <a:lnTo>
                      <a:pt x="1026" y="34"/>
                    </a:lnTo>
                    <a:lnTo>
                      <a:pt x="941" y="85"/>
                    </a:lnTo>
                    <a:lnTo>
                      <a:pt x="856" y="153"/>
                    </a:lnTo>
                    <a:lnTo>
                      <a:pt x="822" y="187"/>
                    </a:lnTo>
                    <a:lnTo>
                      <a:pt x="797" y="229"/>
                    </a:lnTo>
                    <a:lnTo>
                      <a:pt x="763" y="271"/>
                    </a:lnTo>
                    <a:lnTo>
                      <a:pt x="746" y="322"/>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82" y="2719"/>
                    </a:lnTo>
                    <a:lnTo>
                      <a:pt x="433" y="2728"/>
                    </a:lnTo>
                    <a:lnTo>
                      <a:pt x="484" y="2736"/>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381" y="17"/>
                    </a:lnTo>
                    <a:lnTo>
                      <a:pt x="1330" y="9"/>
                    </a:lnTo>
                    <a:lnTo>
                      <a:pt x="12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347;p28"/>
              <p:cNvSpPr/>
              <p:nvPr/>
            </p:nvSpPr>
            <p:spPr>
              <a:xfrm>
                <a:off x="2897100" y="-197050"/>
                <a:ext cx="44075" cy="68625"/>
              </a:xfrm>
              <a:custGeom>
                <a:avLst/>
                <a:gdLst/>
                <a:ahLst/>
                <a:cxnLst/>
                <a:rect l="l" t="t" r="r" b="b"/>
                <a:pathLst>
                  <a:path w="1763" h="2745" fill="none" extrusionOk="0">
                    <a:moveTo>
                      <a:pt x="1432" y="34"/>
                    </a:moveTo>
                    <a:lnTo>
                      <a:pt x="1432" y="34"/>
                    </a:lnTo>
                    <a:lnTo>
                      <a:pt x="1381" y="17"/>
                    </a:lnTo>
                    <a:lnTo>
                      <a:pt x="1330" y="9"/>
                    </a:lnTo>
                    <a:lnTo>
                      <a:pt x="1280" y="0"/>
                    </a:lnTo>
                    <a:lnTo>
                      <a:pt x="1229" y="0"/>
                    </a:lnTo>
                    <a:lnTo>
                      <a:pt x="1127" y="9"/>
                    </a:lnTo>
                    <a:lnTo>
                      <a:pt x="1026" y="34"/>
                    </a:lnTo>
                    <a:lnTo>
                      <a:pt x="941" y="85"/>
                    </a:lnTo>
                    <a:lnTo>
                      <a:pt x="856" y="153"/>
                    </a:lnTo>
                    <a:lnTo>
                      <a:pt x="822" y="187"/>
                    </a:lnTo>
                    <a:lnTo>
                      <a:pt x="797" y="229"/>
                    </a:lnTo>
                    <a:lnTo>
                      <a:pt x="763" y="271"/>
                    </a:lnTo>
                    <a:lnTo>
                      <a:pt x="746" y="322"/>
                    </a:lnTo>
                    <a:lnTo>
                      <a:pt x="43" y="2008"/>
                    </a:lnTo>
                    <a:lnTo>
                      <a:pt x="43" y="2008"/>
                    </a:lnTo>
                    <a:lnTo>
                      <a:pt x="26" y="2059"/>
                    </a:lnTo>
                    <a:lnTo>
                      <a:pt x="9" y="2109"/>
                    </a:lnTo>
                    <a:lnTo>
                      <a:pt x="1" y="2160"/>
                    </a:lnTo>
                    <a:lnTo>
                      <a:pt x="1" y="2211"/>
                    </a:lnTo>
                    <a:lnTo>
                      <a:pt x="9" y="2313"/>
                    </a:lnTo>
                    <a:lnTo>
                      <a:pt x="43" y="2414"/>
                    </a:lnTo>
                    <a:lnTo>
                      <a:pt x="94" y="2499"/>
                    </a:lnTo>
                    <a:lnTo>
                      <a:pt x="153" y="2584"/>
                    </a:lnTo>
                    <a:lnTo>
                      <a:pt x="196" y="2618"/>
                    </a:lnTo>
                    <a:lnTo>
                      <a:pt x="238" y="2651"/>
                    </a:lnTo>
                    <a:lnTo>
                      <a:pt x="280" y="2677"/>
                    </a:lnTo>
                    <a:lnTo>
                      <a:pt x="331" y="2702"/>
                    </a:lnTo>
                    <a:lnTo>
                      <a:pt x="331" y="2702"/>
                    </a:lnTo>
                    <a:lnTo>
                      <a:pt x="382" y="2719"/>
                    </a:lnTo>
                    <a:lnTo>
                      <a:pt x="433" y="2728"/>
                    </a:lnTo>
                    <a:lnTo>
                      <a:pt x="484" y="2736"/>
                    </a:lnTo>
                    <a:lnTo>
                      <a:pt x="534" y="2745"/>
                    </a:lnTo>
                    <a:lnTo>
                      <a:pt x="534" y="2745"/>
                    </a:lnTo>
                    <a:lnTo>
                      <a:pt x="611" y="2736"/>
                    </a:lnTo>
                    <a:lnTo>
                      <a:pt x="687" y="2719"/>
                    </a:lnTo>
                    <a:lnTo>
                      <a:pt x="755" y="2694"/>
                    </a:lnTo>
                    <a:lnTo>
                      <a:pt x="822" y="2651"/>
                    </a:lnTo>
                    <a:lnTo>
                      <a:pt x="882" y="2609"/>
                    </a:lnTo>
                    <a:lnTo>
                      <a:pt x="941" y="2550"/>
                    </a:lnTo>
                    <a:lnTo>
                      <a:pt x="983" y="2490"/>
                    </a:lnTo>
                    <a:lnTo>
                      <a:pt x="1017" y="2414"/>
                    </a:lnTo>
                    <a:lnTo>
                      <a:pt x="1720" y="729"/>
                    </a:lnTo>
                    <a:lnTo>
                      <a:pt x="1720" y="729"/>
                    </a:lnTo>
                    <a:lnTo>
                      <a:pt x="1737" y="678"/>
                    </a:lnTo>
                    <a:lnTo>
                      <a:pt x="1754" y="627"/>
                    </a:lnTo>
                    <a:lnTo>
                      <a:pt x="1762" y="576"/>
                    </a:lnTo>
                    <a:lnTo>
                      <a:pt x="1762" y="526"/>
                    </a:lnTo>
                    <a:lnTo>
                      <a:pt x="1754" y="424"/>
                    </a:lnTo>
                    <a:lnTo>
                      <a:pt x="1720" y="322"/>
                    </a:lnTo>
                    <a:lnTo>
                      <a:pt x="1669" y="238"/>
                    </a:lnTo>
                    <a:lnTo>
                      <a:pt x="1610" y="153"/>
                    </a:lnTo>
                    <a:lnTo>
                      <a:pt x="1568" y="119"/>
                    </a:lnTo>
                    <a:lnTo>
                      <a:pt x="1525" y="94"/>
                    </a:lnTo>
                    <a:lnTo>
                      <a:pt x="1483" y="60"/>
                    </a:lnTo>
                    <a:lnTo>
                      <a:pt x="1432" y="34"/>
                    </a:lnTo>
                    <a:lnTo>
                      <a:pt x="1432" y="3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348;p28"/>
              <p:cNvSpPr/>
              <p:nvPr/>
            </p:nvSpPr>
            <p:spPr>
              <a:xfrm>
                <a:off x="2932900" y="-196200"/>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349;p28"/>
              <p:cNvSpPr/>
              <p:nvPr/>
            </p:nvSpPr>
            <p:spPr>
              <a:xfrm>
                <a:off x="2782350" y="-433125"/>
                <a:ext cx="68625" cy="44050"/>
              </a:xfrm>
              <a:custGeom>
                <a:avLst/>
                <a:gdLst/>
                <a:ahLst/>
                <a:cxnLst/>
                <a:rect l="l" t="t" r="r" b="b"/>
                <a:pathLst>
                  <a:path w="2745" h="1762" extrusionOk="0">
                    <a:moveTo>
                      <a:pt x="525" y="0"/>
                    </a:moveTo>
                    <a:lnTo>
                      <a:pt x="424" y="17"/>
                    </a:lnTo>
                    <a:lnTo>
                      <a:pt x="331" y="42"/>
                    </a:lnTo>
                    <a:lnTo>
                      <a:pt x="237" y="93"/>
                    </a:lnTo>
                    <a:lnTo>
                      <a:pt x="161" y="153"/>
                    </a:lnTo>
                    <a:lnTo>
                      <a:pt x="127" y="195"/>
                    </a:lnTo>
                    <a:lnTo>
                      <a:pt x="94" y="237"/>
                    </a:lnTo>
                    <a:lnTo>
                      <a:pt x="68" y="28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2008" y="1719"/>
                    </a:lnTo>
                    <a:lnTo>
                      <a:pt x="2058" y="1736"/>
                    </a:lnTo>
                    <a:lnTo>
                      <a:pt x="2109" y="1753"/>
                    </a:lnTo>
                    <a:lnTo>
                      <a:pt x="2211" y="1762"/>
                    </a:lnTo>
                    <a:lnTo>
                      <a:pt x="2287" y="1753"/>
                    </a:lnTo>
                    <a:lnTo>
                      <a:pt x="2363" y="1736"/>
                    </a:lnTo>
                    <a:lnTo>
                      <a:pt x="2440" y="1711"/>
                    </a:lnTo>
                    <a:lnTo>
                      <a:pt x="2507" y="1677"/>
                    </a:lnTo>
                    <a:lnTo>
                      <a:pt x="2567" y="1626"/>
                    </a:lnTo>
                    <a:lnTo>
                      <a:pt x="2617" y="1575"/>
                    </a:lnTo>
                    <a:lnTo>
                      <a:pt x="2668" y="1508"/>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686" y="26"/>
                    </a:lnTo>
                    <a:lnTo>
                      <a:pt x="636" y="17"/>
                    </a:lnTo>
                    <a:lnTo>
                      <a:pt x="576" y="9"/>
                    </a:lnTo>
                    <a:lnTo>
                      <a:pt x="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350;p28"/>
              <p:cNvSpPr/>
              <p:nvPr/>
            </p:nvSpPr>
            <p:spPr>
              <a:xfrm>
                <a:off x="2782350" y="-433125"/>
                <a:ext cx="68625" cy="44050"/>
              </a:xfrm>
              <a:custGeom>
                <a:avLst/>
                <a:gdLst/>
                <a:ahLst/>
                <a:cxnLst/>
                <a:rect l="l" t="t" r="r" b="b"/>
                <a:pathLst>
                  <a:path w="2745" h="1762" fill="none" extrusionOk="0">
                    <a:moveTo>
                      <a:pt x="331" y="1025"/>
                    </a:moveTo>
                    <a:lnTo>
                      <a:pt x="2008" y="1719"/>
                    </a:lnTo>
                    <a:lnTo>
                      <a:pt x="2008" y="1719"/>
                    </a:lnTo>
                    <a:lnTo>
                      <a:pt x="2058" y="1736"/>
                    </a:lnTo>
                    <a:lnTo>
                      <a:pt x="2109" y="1753"/>
                    </a:lnTo>
                    <a:lnTo>
                      <a:pt x="2211" y="1762"/>
                    </a:lnTo>
                    <a:lnTo>
                      <a:pt x="2211" y="1762"/>
                    </a:lnTo>
                    <a:lnTo>
                      <a:pt x="2287" y="1753"/>
                    </a:lnTo>
                    <a:lnTo>
                      <a:pt x="2363" y="1736"/>
                    </a:lnTo>
                    <a:lnTo>
                      <a:pt x="2440" y="1711"/>
                    </a:lnTo>
                    <a:lnTo>
                      <a:pt x="2507" y="1677"/>
                    </a:lnTo>
                    <a:lnTo>
                      <a:pt x="2567" y="1626"/>
                    </a:lnTo>
                    <a:lnTo>
                      <a:pt x="2617" y="1575"/>
                    </a:lnTo>
                    <a:lnTo>
                      <a:pt x="2668" y="1508"/>
                    </a:lnTo>
                    <a:lnTo>
                      <a:pt x="2702" y="1440"/>
                    </a:lnTo>
                    <a:lnTo>
                      <a:pt x="2702" y="1440"/>
                    </a:lnTo>
                    <a:lnTo>
                      <a:pt x="2719" y="1389"/>
                    </a:lnTo>
                    <a:lnTo>
                      <a:pt x="2736" y="1330"/>
                    </a:lnTo>
                    <a:lnTo>
                      <a:pt x="2744" y="1279"/>
                    </a:lnTo>
                    <a:lnTo>
                      <a:pt x="2744" y="1228"/>
                    </a:lnTo>
                    <a:lnTo>
                      <a:pt x="2736" y="1127"/>
                    </a:lnTo>
                    <a:lnTo>
                      <a:pt x="2702" y="1033"/>
                    </a:lnTo>
                    <a:lnTo>
                      <a:pt x="2660" y="940"/>
                    </a:lnTo>
                    <a:lnTo>
                      <a:pt x="2592" y="864"/>
                    </a:lnTo>
                    <a:lnTo>
                      <a:pt x="2550" y="830"/>
                    </a:lnTo>
                    <a:lnTo>
                      <a:pt x="2516" y="796"/>
                    </a:lnTo>
                    <a:lnTo>
                      <a:pt x="2465" y="771"/>
                    </a:lnTo>
                    <a:lnTo>
                      <a:pt x="2414" y="745"/>
                    </a:lnTo>
                    <a:lnTo>
                      <a:pt x="737" y="42"/>
                    </a:lnTo>
                    <a:lnTo>
                      <a:pt x="737" y="42"/>
                    </a:lnTo>
                    <a:lnTo>
                      <a:pt x="686" y="26"/>
                    </a:lnTo>
                    <a:lnTo>
                      <a:pt x="636" y="17"/>
                    </a:lnTo>
                    <a:lnTo>
                      <a:pt x="576" y="9"/>
                    </a:lnTo>
                    <a:lnTo>
                      <a:pt x="525" y="0"/>
                    </a:lnTo>
                    <a:lnTo>
                      <a:pt x="424" y="17"/>
                    </a:lnTo>
                    <a:lnTo>
                      <a:pt x="331" y="42"/>
                    </a:lnTo>
                    <a:lnTo>
                      <a:pt x="237" y="93"/>
                    </a:lnTo>
                    <a:lnTo>
                      <a:pt x="161" y="153"/>
                    </a:lnTo>
                    <a:lnTo>
                      <a:pt x="127" y="195"/>
                    </a:lnTo>
                    <a:lnTo>
                      <a:pt x="94" y="237"/>
                    </a:lnTo>
                    <a:lnTo>
                      <a:pt x="68" y="280"/>
                    </a:lnTo>
                    <a:lnTo>
                      <a:pt x="43" y="330"/>
                    </a:lnTo>
                    <a:lnTo>
                      <a:pt x="43" y="330"/>
                    </a:lnTo>
                    <a:lnTo>
                      <a:pt x="26" y="381"/>
                    </a:lnTo>
                    <a:lnTo>
                      <a:pt x="9" y="432"/>
                    </a:lnTo>
                    <a:lnTo>
                      <a:pt x="0" y="483"/>
                    </a:lnTo>
                    <a:lnTo>
                      <a:pt x="0" y="534"/>
                    </a:lnTo>
                    <a:lnTo>
                      <a:pt x="9" y="635"/>
                    </a:lnTo>
                    <a:lnTo>
                      <a:pt x="43" y="737"/>
                    </a:lnTo>
                    <a:lnTo>
                      <a:pt x="85" y="822"/>
                    </a:lnTo>
                    <a:lnTo>
                      <a:pt x="153" y="906"/>
                    </a:lnTo>
                    <a:lnTo>
                      <a:pt x="195" y="940"/>
                    </a:lnTo>
                    <a:lnTo>
                      <a:pt x="229" y="974"/>
                    </a:lnTo>
                    <a:lnTo>
                      <a:pt x="280" y="999"/>
                    </a:lnTo>
                    <a:lnTo>
                      <a:pt x="331" y="1025"/>
                    </a:lnTo>
                    <a:lnTo>
                      <a:pt x="331" y="1025"/>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351;p28"/>
              <p:cNvSpPr/>
              <p:nvPr/>
            </p:nvSpPr>
            <p:spPr>
              <a:xfrm>
                <a:off x="2790600" y="-4075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352;p28"/>
              <p:cNvSpPr/>
              <p:nvPr/>
            </p:nvSpPr>
            <p:spPr>
              <a:xfrm>
                <a:off x="3133200" y="-432500"/>
                <a:ext cx="68625" cy="43850"/>
              </a:xfrm>
              <a:custGeom>
                <a:avLst/>
                <a:gdLst/>
                <a:ahLst/>
                <a:cxnLst/>
                <a:rect l="l" t="t" r="r" b="b"/>
                <a:pathLst>
                  <a:path w="2745" h="1754" extrusionOk="0">
                    <a:moveTo>
                      <a:pt x="2168" y="1"/>
                    </a:moveTo>
                    <a:lnTo>
                      <a:pt x="2117" y="9"/>
                    </a:lnTo>
                    <a:lnTo>
                      <a:pt x="2067" y="17"/>
                    </a:lnTo>
                    <a:lnTo>
                      <a:pt x="2016" y="34"/>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76" y="1500"/>
                    </a:lnTo>
                    <a:lnTo>
                      <a:pt x="127" y="1559"/>
                    </a:lnTo>
                    <a:lnTo>
                      <a:pt x="178" y="1618"/>
                    </a:lnTo>
                    <a:lnTo>
                      <a:pt x="237" y="1669"/>
                    </a:lnTo>
                    <a:lnTo>
                      <a:pt x="305" y="1703"/>
                    </a:lnTo>
                    <a:lnTo>
                      <a:pt x="381" y="1728"/>
                    </a:lnTo>
                    <a:lnTo>
                      <a:pt x="457" y="1745"/>
                    </a:lnTo>
                    <a:lnTo>
                      <a:pt x="534" y="1754"/>
                    </a:lnTo>
                    <a:lnTo>
                      <a:pt x="635" y="1745"/>
                    </a:lnTo>
                    <a:lnTo>
                      <a:pt x="686" y="1728"/>
                    </a:lnTo>
                    <a:lnTo>
                      <a:pt x="728" y="1711"/>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685" y="280"/>
                    </a:lnTo>
                    <a:lnTo>
                      <a:pt x="2651" y="229"/>
                    </a:lnTo>
                    <a:lnTo>
                      <a:pt x="2626" y="187"/>
                    </a:lnTo>
                    <a:lnTo>
                      <a:pt x="2592" y="153"/>
                    </a:lnTo>
                    <a:lnTo>
                      <a:pt x="2507" y="85"/>
                    </a:lnTo>
                    <a:lnTo>
                      <a:pt x="2422" y="34"/>
                    </a:lnTo>
                    <a:lnTo>
                      <a:pt x="2321" y="9"/>
                    </a:lnTo>
                    <a:lnTo>
                      <a:pt x="22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353;p28"/>
              <p:cNvSpPr/>
              <p:nvPr/>
            </p:nvSpPr>
            <p:spPr>
              <a:xfrm>
                <a:off x="3133200" y="-432500"/>
                <a:ext cx="68625" cy="43850"/>
              </a:xfrm>
              <a:custGeom>
                <a:avLst/>
                <a:gdLst/>
                <a:ahLst/>
                <a:cxnLst/>
                <a:rect l="l" t="t" r="r" b="b"/>
                <a:pathLst>
                  <a:path w="2745" h="1754" fill="none" extrusionOk="0">
                    <a:moveTo>
                      <a:pt x="42" y="1423"/>
                    </a:moveTo>
                    <a:lnTo>
                      <a:pt x="42" y="1423"/>
                    </a:lnTo>
                    <a:lnTo>
                      <a:pt x="76" y="1500"/>
                    </a:lnTo>
                    <a:lnTo>
                      <a:pt x="127" y="1559"/>
                    </a:lnTo>
                    <a:lnTo>
                      <a:pt x="178" y="1618"/>
                    </a:lnTo>
                    <a:lnTo>
                      <a:pt x="237" y="1669"/>
                    </a:lnTo>
                    <a:lnTo>
                      <a:pt x="305" y="1703"/>
                    </a:lnTo>
                    <a:lnTo>
                      <a:pt x="381" y="1728"/>
                    </a:lnTo>
                    <a:lnTo>
                      <a:pt x="457" y="1745"/>
                    </a:lnTo>
                    <a:lnTo>
                      <a:pt x="534" y="1754"/>
                    </a:lnTo>
                    <a:lnTo>
                      <a:pt x="534" y="1754"/>
                    </a:lnTo>
                    <a:lnTo>
                      <a:pt x="635" y="1745"/>
                    </a:lnTo>
                    <a:lnTo>
                      <a:pt x="686" y="1728"/>
                    </a:lnTo>
                    <a:lnTo>
                      <a:pt x="728" y="1711"/>
                    </a:lnTo>
                    <a:lnTo>
                      <a:pt x="2414" y="1017"/>
                    </a:lnTo>
                    <a:lnTo>
                      <a:pt x="2414" y="1017"/>
                    </a:lnTo>
                    <a:lnTo>
                      <a:pt x="2465" y="991"/>
                    </a:lnTo>
                    <a:lnTo>
                      <a:pt x="2516" y="966"/>
                    </a:lnTo>
                    <a:lnTo>
                      <a:pt x="2558" y="932"/>
                    </a:lnTo>
                    <a:lnTo>
                      <a:pt x="2592" y="898"/>
                    </a:lnTo>
                    <a:lnTo>
                      <a:pt x="2659" y="822"/>
                    </a:lnTo>
                    <a:lnTo>
                      <a:pt x="2702" y="729"/>
                    </a:lnTo>
                    <a:lnTo>
                      <a:pt x="2736" y="636"/>
                    </a:lnTo>
                    <a:lnTo>
                      <a:pt x="2744" y="534"/>
                    </a:lnTo>
                    <a:lnTo>
                      <a:pt x="2744" y="483"/>
                    </a:lnTo>
                    <a:lnTo>
                      <a:pt x="2736" y="424"/>
                    </a:lnTo>
                    <a:lnTo>
                      <a:pt x="2727" y="373"/>
                    </a:lnTo>
                    <a:lnTo>
                      <a:pt x="2702" y="322"/>
                    </a:lnTo>
                    <a:lnTo>
                      <a:pt x="2702" y="322"/>
                    </a:lnTo>
                    <a:lnTo>
                      <a:pt x="2685" y="280"/>
                    </a:lnTo>
                    <a:lnTo>
                      <a:pt x="2651" y="229"/>
                    </a:lnTo>
                    <a:lnTo>
                      <a:pt x="2626" y="187"/>
                    </a:lnTo>
                    <a:lnTo>
                      <a:pt x="2592" y="153"/>
                    </a:lnTo>
                    <a:lnTo>
                      <a:pt x="2507" y="85"/>
                    </a:lnTo>
                    <a:lnTo>
                      <a:pt x="2422" y="34"/>
                    </a:lnTo>
                    <a:lnTo>
                      <a:pt x="2321" y="9"/>
                    </a:lnTo>
                    <a:lnTo>
                      <a:pt x="2219" y="1"/>
                    </a:lnTo>
                    <a:lnTo>
                      <a:pt x="2168" y="1"/>
                    </a:lnTo>
                    <a:lnTo>
                      <a:pt x="2117" y="9"/>
                    </a:lnTo>
                    <a:lnTo>
                      <a:pt x="2067" y="17"/>
                    </a:lnTo>
                    <a:lnTo>
                      <a:pt x="2016" y="34"/>
                    </a:lnTo>
                    <a:lnTo>
                      <a:pt x="330" y="737"/>
                    </a:lnTo>
                    <a:lnTo>
                      <a:pt x="330" y="737"/>
                    </a:lnTo>
                    <a:lnTo>
                      <a:pt x="280" y="754"/>
                    </a:lnTo>
                    <a:lnTo>
                      <a:pt x="237" y="780"/>
                    </a:lnTo>
                    <a:lnTo>
                      <a:pt x="195" y="814"/>
                    </a:lnTo>
                    <a:lnTo>
                      <a:pt x="153" y="847"/>
                    </a:lnTo>
                    <a:lnTo>
                      <a:pt x="93" y="932"/>
                    </a:lnTo>
                    <a:lnTo>
                      <a:pt x="42" y="1017"/>
                    </a:lnTo>
                    <a:lnTo>
                      <a:pt x="9" y="1118"/>
                    </a:lnTo>
                    <a:lnTo>
                      <a:pt x="0" y="1220"/>
                    </a:lnTo>
                    <a:lnTo>
                      <a:pt x="0" y="1271"/>
                    </a:lnTo>
                    <a:lnTo>
                      <a:pt x="9" y="1322"/>
                    </a:lnTo>
                    <a:lnTo>
                      <a:pt x="26" y="1373"/>
                    </a:lnTo>
                    <a:lnTo>
                      <a:pt x="42" y="1423"/>
                    </a:lnTo>
                    <a:lnTo>
                      <a:pt x="42" y="1423"/>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354;p28"/>
              <p:cNvSpPr/>
              <p:nvPr/>
            </p:nvSpPr>
            <p:spPr>
              <a:xfrm>
                <a:off x="3134250" y="-396925"/>
                <a:ext cx="25" cy="25"/>
              </a:xfrm>
              <a:custGeom>
                <a:avLst/>
                <a:gdLst/>
                <a:ahLst/>
                <a:cxnLst/>
                <a:rect l="l" t="t" r="r" b="b"/>
                <a:pathLst>
                  <a:path w="1" h="1" fill="none" extrusionOk="0">
                    <a:moveTo>
                      <a:pt x="0" y="0"/>
                    </a:moveTo>
                    <a:lnTo>
                      <a:pt x="0"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355;p28"/>
              <p:cNvSpPr/>
              <p:nvPr/>
            </p:nvSpPr>
            <p:spPr>
              <a:xfrm>
                <a:off x="3042575" y="-197050"/>
                <a:ext cx="43850" cy="68625"/>
              </a:xfrm>
              <a:custGeom>
                <a:avLst/>
                <a:gdLst/>
                <a:ahLst/>
                <a:cxnLst/>
                <a:rect l="l" t="t" r="r" b="b"/>
                <a:pathLst>
                  <a:path w="1754" h="2745" extrusionOk="0">
                    <a:moveTo>
                      <a:pt x="534" y="0"/>
                    </a:moveTo>
                    <a:lnTo>
                      <a:pt x="483" y="9"/>
                    </a:lnTo>
                    <a:lnTo>
                      <a:pt x="432" y="17"/>
                    </a:lnTo>
                    <a:lnTo>
                      <a:pt x="381" y="26"/>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71" y="2490"/>
                    </a:lnTo>
                    <a:lnTo>
                      <a:pt x="813" y="2558"/>
                    </a:lnTo>
                    <a:lnTo>
                      <a:pt x="873" y="2618"/>
                    </a:lnTo>
                    <a:lnTo>
                      <a:pt x="932" y="2660"/>
                    </a:lnTo>
                    <a:lnTo>
                      <a:pt x="1000" y="2702"/>
                    </a:lnTo>
                    <a:lnTo>
                      <a:pt x="1067" y="2728"/>
                    </a:lnTo>
                    <a:lnTo>
                      <a:pt x="1144" y="2745"/>
                    </a:lnTo>
                    <a:lnTo>
                      <a:pt x="1220" y="2745"/>
                    </a:lnTo>
                    <a:lnTo>
                      <a:pt x="1321" y="2736"/>
                    </a:lnTo>
                    <a:lnTo>
                      <a:pt x="1372" y="2728"/>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lnTo>
                      <a:pt x="991" y="280"/>
                    </a:lnTo>
                    <a:lnTo>
                      <a:pt x="966" y="238"/>
                    </a:lnTo>
                    <a:lnTo>
                      <a:pt x="932" y="195"/>
                    </a:lnTo>
                    <a:lnTo>
                      <a:pt x="898" y="153"/>
                    </a:lnTo>
                    <a:lnTo>
                      <a:pt x="822" y="94"/>
                    </a:lnTo>
                    <a:lnTo>
                      <a:pt x="729" y="43"/>
                    </a:lnTo>
                    <a:lnTo>
                      <a:pt x="635" y="17"/>
                    </a:lnTo>
                    <a:lnTo>
                      <a:pt x="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356;p28"/>
              <p:cNvSpPr/>
              <p:nvPr/>
            </p:nvSpPr>
            <p:spPr>
              <a:xfrm>
                <a:off x="3042575" y="-197050"/>
                <a:ext cx="43850" cy="68625"/>
              </a:xfrm>
              <a:custGeom>
                <a:avLst/>
                <a:gdLst/>
                <a:ahLst/>
                <a:cxnLst/>
                <a:rect l="l" t="t" r="r" b="b"/>
                <a:pathLst>
                  <a:path w="1754" h="2745" fill="none" extrusionOk="0">
                    <a:moveTo>
                      <a:pt x="1017" y="331"/>
                    </a:moveTo>
                    <a:lnTo>
                      <a:pt x="1017" y="331"/>
                    </a:lnTo>
                    <a:lnTo>
                      <a:pt x="991" y="280"/>
                    </a:lnTo>
                    <a:lnTo>
                      <a:pt x="966" y="238"/>
                    </a:lnTo>
                    <a:lnTo>
                      <a:pt x="932" y="195"/>
                    </a:lnTo>
                    <a:lnTo>
                      <a:pt x="898" y="153"/>
                    </a:lnTo>
                    <a:lnTo>
                      <a:pt x="822" y="94"/>
                    </a:lnTo>
                    <a:lnTo>
                      <a:pt x="729" y="43"/>
                    </a:lnTo>
                    <a:lnTo>
                      <a:pt x="635" y="17"/>
                    </a:lnTo>
                    <a:lnTo>
                      <a:pt x="534" y="0"/>
                    </a:lnTo>
                    <a:lnTo>
                      <a:pt x="483" y="9"/>
                    </a:lnTo>
                    <a:lnTo>
                      <a:pt x="432" y="17"/>
                    </a:lnTo>
                    <a:lnTo>
                      <a:pt x="381" y="26"/>
                    </a:lnTo>
                    <a:lnTo>
                      <a:pt x="322" y="43"/>
                    </a:lnTo>
                    <a:lnTo>
                      <a:pt x="322" y="43"/>
                    </a:lnTo>
                    <a:lnTo>
                      <a:pt x="280" y="68"/>
                    </a:lnTo>
                    <a:lnTo>
                      <a:pt x="229" y="94"/>
                    </a:lnTo>
                    <a:lnTo>
                      <a:pt x="187" y="128"/>
                    </a:lnTo>
                    <a:lnTo>
                      <a:pt x="153" y="161"/>
                    </a:lnTo>
                    <a:lnTo>
                      <a:pt x="85" y="238"/>
                    </a:lnTo>
                    <a:lnTo>
                      <a:pt x="43" y="331"/>
                    </a:lnTo>
                    <a:lnTo>
                      <a:pt x="9" y="424"/>
                    </a:lnTo>
                    <a:lnTo>
                      <a:pt x="0" y="526"/>
                    </a:lnTo>
                    <a:lnTo>
                      <a:pt x="0" y="585"/>
                    </a:lnTo>
                    <a:lnTo>
                      <a:pt x="9" y="636"/>
                    </a:lnTo>
                    <a:lnTo>
                      <a:pt x="17" y="687"/>
                    </a:lnTo>
                    <a:lnTo>
                      <a:pt x="43" y="737"/>
                    </a:lnTo>
                    <a:lnTo>
                      <a:pt x="737" y="2423"/>
                    </a:lnTo>
                    <a:lnTo>
                      <a:pt x="737" y="2423"/>
                    </a:lnTo>
                    <a:lnTo>
                      <a:pt x="771" y="2490"/>
                    </a:lnTo>
                    <a:lnTo>
                      <a:pt x="813" y="2558"/>
                    </a:lnTo>
                    <a:lnTo>
                      <a:pt x="873" y="2618"/>
                    </a:lnTo>
                    <a:lnTo>
                      <a:pt x="932" y="2660"/>
                    </a:lnTo>
                    <a:lnTo>
                      <a:pt x="1000" y="2702"/>
                    </a:lnTo>
                    <a:lnTo>
                      <a:pt x="1067" y="2728"/>
                    </a:lnTo>
                    <a:lnTo>
                      <a:pt x="1144" y="2745"/>
                    </a:lnTo>
                    <a:lnTo>
                      <a:pt x="1220" y="2745"/>
                    </a:lnTo>
                    <a:lnTo>
                      <a:pt x="1220" y="2745"/>
                    </a:lnTo>
                    <a:lnTo>
                      <a:pt x="1321" y="2736"/>
                    </a:lnTo>
                    <a:lnTo>
                      <a:pt x="1372" y="2728"/>
                    </a:lnTo>
                    <a:lnTo>
                      <a:pt x="1423" y="2711"/>
                    </a:lnTo>
                    <a:lnTo>
                      <a:pt x="1423" y="2711"/>
                    </a:lnTo>
                    <a:lnTo>
                      <a:pt x="1474" y="2685"/>
                    </a:lnTo>
                    <a:lnTo>
                      <a:pt x="1516" y="2660"/>
                    </a:lnTo>
                    <a:lnTo>
                      <a:pt x="1559" y="2626"/>
                    </a:lnTo>
                    <a:lnTo>
                      <a:pt x="1601" y="2592"/>
                    </a:lnTo>
                    <a:lnTo>
                      <a:pt x="1669" y="2507"/>
                    </a:lnTo>
                    <a:lnTo>
                      <a:pt x="1711" y="2423"/>
                    </a:lnTo>
                    <a:lnTo>
                      <a:pt x="1745" y="2321"/>
                    </a:lnTo>
                    <a:lnTo>
                      <a:pt x="1753" y="2219"/>
                    </a:lnTo>
                    <a:lnTo>
                      <a:pt x="1753" y="2169"/>
                    </a:lnTo>
                    <a:lnTo>
                      <a:pt x="1745" y="2118"/>
                    </a:lnTo>
                    <a:lnTo>
                      <a:pt x="1728" y="2067"/>
                    </a:lnTo>
                    <a:lnTo>
                      <a:pt x="1711" y="2016"/>
                    </a:lnTo>
                    <a:lnTo>
                      <a:pt x="1017"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357;p28"/>
              <p:cNvSpPr/>
              <p:nvPr/>
            </p:nvSpPr>
            <p:spPr>
              <a:xfrm>
                <a:off x="3067975" y="-188800"/>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358;p28"/>
              <p:cNvSpPr/>
              <p:nvPr/>
            </p:nvSpPr>
            <p:spPr>
              <a:xfrm>
                <a:off x="2782125" y="-287675"/>
                <a:ext cx="68625" cy="43850"/>
              </a:xfrm>
              <a:custGeom>
                <a:avLst/>
                <a:gdLst/>
                <a:ahLst/>
                <a:cxnLst/>
                <a:rect l="l" t="t" r="r" b="b"/>
                <a:pathLst>
                  <a:path w="2745" h="1754" extrusionOk="0">
                    <a:moveTo>
                      <a:pt x="2169" y="1"/>
                    </a:moveTo>
                    <a:lnTo>
                      <a:pt x="2118" y="9"/>
                    </a:lnTo>
                    <a:lnTo>
                      <a:pt x="2067" y="26"/>
                    </a:lnTo>
                    <a:lnTo>
                      <a:pt x="2017" y="43"/>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77" y="1500"/>
                    </a:lnTo>
                    <a:lnTo>
                      <a:pt x="128" y="1567"/>
                    </a:lnTo>
                    <a:lnTo>
                      <a:pt x="179" y="1618"/>
                    </a:lnTo>
                    <a:lnTo>
                      <a:pt x="238" y="1669"/>
                    </a:lnTo>
                    <a:lnTo>
                      <a:pt x="306" y="1703"/>
                    </a:lnTo>
                    <a:lnTo>
                      <a:pt x="382" y="1737"/>
                    </a:lnTo>
                    <a:lnTo>
                      <a:pt x="458" y="1754"/>
                    </a:lnTo>
                    <a:lnTo>
                      <a:pt x="534" y="1754"/>
                    </a:lnTo>
                    <a:lnTo>
                      <a:pt x="636" y="1745"/>
                    </a:lnTo>
                    <a:lnTo>
                      <a:pt x="687" y="1737"/>
                    </a:lnTo>
                    <a:lnTo>
                      <a:pt x="738" y="1720"/>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686" y="280"/>
                    </a:lnTo>
                    <a:lnTo>
                      <a:pt x="2652" y="238"/>
                    </a:lnTo>
                    <a:lnTo>
                      <a:pt x="2626" y="195"/>
                    </a:lnTo>
                    <a:lnTo>
                      <a:pt x="2593" y="153"/>
                    </a:lnTo>
                    <a:lnTo>
                      <a:pt x="2508" y="94"/>
                    </a:lnTo>
                    <a:lnTo>
                      <a:pt x="2423" y="43"/>
                    </a:lnTo>
                    <a:lnTo>
                      <a:pt x="2321" y="9"/>
                    </a:lnTo>
                    <a:lnTo>
                      <a:pt x="22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359;p28"/>
              <p:cNvSpPr/>
              <p:nvPr/>
            </p:nvSpPr>
            <p:spPr>
              <a:xfrm>
                <a:off x="2782125" y="-287675"/>
                <a:ext cx="68625" cy="43850"/>
              </a:xfrm>
              <a:custGeom>
                <a:avLst/>
                <a:gdLst/>
                <a:ahLst/>
                <a:cxnLst/>
                <a:rect l="l" t="t" r="r" b="b"/>
                <a:pathLst>
                  <a:path w="2745" h="1754" fill="none" extrusionOk="0">
                    <a:moveTo>
                      <a:pt x="2703" y="331"/>
                    </a:moveTo>
                    <a:lnTo>
                      <a:pt x="2703" y="331"/>
                    </a:lnTo>
                    <a:lnTo>
                      <a:pt x="2686" y="280"/>
                    </a:lnTo>
                    <a:lnTo>
                      <a:pt x="2652" y="238"/>
                    </a:lnTo>
                    <a:lnTo>
                      <a:pt x="2626" y="195"/>
                    </a:lnTo>
                    <a:lnTo>
                      <a:pt x="2593" y="153"/>
                    </a:lnTo>
                    <a:lnTo>
                      <a:pt x="2508" y="94"/>
                    </a:lnTo>
                    <a:lnTo>
                      <a:pt x="2423" y="43"/>
                    </a:lnTo>
                    <a:lnTo>
                      <a:pt x="2321" y="9"/>
                    </a:lnTo>
                    <a:lnTo>
                      <a:pt x="2220" y="1"/>
                    </a:lnTo>
                    <a:lnTo>
                      <a:pt x="2169" y="1"/>
                    </a:lnTo>
                    <a:lnTo>
                      <a:pt x="2118" y="9"/>
                    </a:lnTo>
                    <a:lnTo>
                      <a:pt x="2067" y="26"/>
                    </a:lnTo>
                    <a:lnTo>
                      <a:pt x="2017" y="43"/>
                    </a:lnTo>
                    <a:lnTo>
                      <a:pt x="331" y="737"/>
                    </a:lnTo>
                    <a:lnTo>
                      <a:pt x="331" y="737"/>
                    </a:lnTo>
                    <a:lnTo>
                      <a:pt x="280" y="763"/>
                    </a:lnTo>
                    <a:lnTo>
                      <a:pt x="238" y="788"/>
                    </a:lnTo>
                    <a:lnTo>
                      <a:pt x="196" y="822"/>
                    </a:lnTo>
                    <a:lnTo>
                      <a:pt x="153" y="856"/>
                    </a:lnTo>
                    <a:lnTo>
                      <a:pt x="94" y="932"/>
                    </a:lnTo>
                    <a:lnTo>
                      <a:pt x="43" y="1025"/>
                    </a:lnTo>
                    <a:lnTo>
                      <a:pt x="9" y="1119"/>
                    </a:lnTo>
                    <a:lnTo>
                      <a:pt x="1" y="1220"/>
                    </a:lnTo>
                    <a:lnTo>
                      <a:pt x="1" y="1271"/>
                    </a:lnTo>
                    <a:lnTo>
                      <a:pt x="9" y="1322"/>
                    </a:lnTo>
                    <a:lnTo>
                      <a:pt x="26" y="1381"/>
                    </a:lnTo>
                    <a:lnTo>
                      <a:pt x="43" y="1432"/>
                    </a:lnTo>
                    <a:lnTo>
                      <a:pt x="43" y="1432"/>
                    </a:lnTo>
                    <a:lnTo>
                      <a:pt x="77" y="1500"/>
                    </a:lnTo>
                    <a:lnTo>
                      <a:pt x="128" y="1567"/>
                    </a:lnTo>
                    <a:lnTo>
                      <a:pt x="179" y="1618"/>
                    </a:lnTo>
                    <a:lnTo>
                      <a:pt x="238" y="1669"/>
                    </a:lnTo>
                    <a:lnTo>
                      <a:pt x="306" y="1703"/>
                    </a:lnTo>
                    <a:lnTo>
                      <a:pt x="382" y="1737"/>
                    </a:lnTo>
                    <a:lnTo>
                      <a:pt x="458" y="1754"/>
                    </a:lnTo>
                    <a:lnTo>
                      <a:pt x="534" y="1754"/>
                    </a:lnTo>
                    <a:lnTo>
                      <a:pt x="534" y="1754"/>
                    </a:lnTo>
                    <a:lnTo>
                      <a:pt x="636" y="1745"/>
                    </a:lnTo>
                    <a:lnTo>
                      <a:pt x="687" y="1737"/>
                    </a:lnTo>
                    <a:lnTo>
                      <a:pt x="738" y="1720"/>
                    </a:lnTo>
                    <a:lnTo>
                      <a:pt x="2423" y="1017"/>
                    </a:lnTo>
                    <a:lnTo>
                      <a:pt x="2423" y="1017"/>
                    </a:lnTo>
                    <a:lnTo>
                      <a:pt x="2465" y="1000"/>
                    </a:lnTo>
                    <a:lnTo>
                      <a:pt x="2516" y="966"/>
                    </a:lnTo>
                    <a:lnTo>
                      <a:pt x="2559" y="941"/>
                    </a:lnTo>
                    <a:lnTo>
                      <a:pt x="2593" y="907"/>
                    </a:lnTo>
                    <a:lnTo>
                      <a:pt x="2660" y="822"/>
                    </a:lnTo>
                    <a:lnTo>
                      <a:pt x="2703" y="737"/>
                    </a:lnTo>
                    <a:lnTo>
                      <a:pt x="2736" y="636"/>
                    </a:lnTo>
                    <a:lnTo>
                      <a:pt x="2745" y="534"/>
                    </a:lnTo>
                    <a:lnTo>
                      <a:pt x="2745" y="483"/>
                    </a:lnTo>
                    <a:lnTo>
                      <a:pt x="2736" y="433"/>
                    </a:lnTo>
                    <a:lnTo>
                      <a:pt x="2728" y="382"/>
                    </a:lnTo>
                    <a:lnTo>
                      <a:pt x="2703" y="331"/>
                    </a:lnTo>
                    <a:lnTo>
                      <a:pt x="2703" y="33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360;p28"/>
              <p:cNvSpPr/>
              <p:nvPr/>
            </p:nvSpPr>
            <p:spPr>
              <a:xfrm>
                <a:off x="2849675" y="-279425"/>
                <a:ext cx="25" cy="25"/>
              </a:xfrm>
              <a:custGeom>
                <a:avLst/>
                <a:gdLst/>
                <a:ahLst/>
                <a:cxnLst/>
                <a:rect l="l" t="t" r="r" b="b"/>
                <a:pathLst>
                  <a:path w="1" h="1" fill="none" extrusionOk="0">
                    <a:moveTo>
                      <a:pt x="1" y="1"/>
                    </a:moveTo>
                    <a:lnTo>
                      <a:pt x="1" y="1"/>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361;p28"/>
              <p:cNvSpPr/>
              <p:nvPr/>
            </p:nvSpPr>
            <p:spPr>
              <a:xfrm>
                <a:off x="2897525" y="-547900"/>
                <a:ext cx="44075" cy="68625"/>
              </a:xfrm>
              <a:custGeom>
                <a:avLst/>
                <a:gdLst/>
                <a:ahLst/>
                <a:cxnLst/>
                <a:rect l="l" t="t" r="r" b="b"/>
                <a:pathLst>
                  <a:path w="1763" h="2745" extrusionOk="0">
                    <a:moveTo>
                      <a:pt x="483" y="1"/>
                    </a:moveTo>
                    <a:lnTo>
                      <a:pt x="433" y="9"/>
                    </a:lnTo>
                    <a:lnTo>
                      <a:pt x="382" y="18"/>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lnTo>
                      <a:pt x="780" y="2482"/>
                    </a:lnTo>
                    <a:lnTo>
                      <a:pt x="822" y="2550"/>
                    </a:lnTo>
                    <a:lnTo>
                      <a:pt x="873" y="2609"/>
                    </a:lnTo>
                    <a:lnTo>
                      <a:pt x="941" y="2652"/>
                    </a:lnTo>
                    <a:lnTo>
                      <a:pt x="1009" y="2694"/>
                    </a:lnTo>
                    <a:lnTo>
                      <a:pt x="1076" y="2719"/>
                    </a:lnTo>
                    <a:lnTo>
                      <a:pt x="1153" y="2736"/>
                    </a:lnTo>
                    <a:lnTo>
                      <a:pt x="1229" y="2745"/>
                    </a:lnTo>
                    <a:lnTo>
                      <a:pt x="1330" y="2728"/>
                    </a:lnTo>
                    <a:lnTo>
                      <a:pt x="1381" y="2719"/>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00" y="272"/>
                    </a:lnTo>
                    <a:lnTo>
                      <a:pt x="975" y="229"/>
                    </a:lnTo>
                    <a:lnTo>
                      <a:pt x="941" y="187"/>
                    </a:lnTo>
                    <a:lnTo>
                      <a:pt x="907" y="153"/>
                    </a:lnTo>
                    <a:lnTo>
                      <a:pt x="822" y="85"/>
                    </a:lnTo>
                    <a:lnTo>
                      <a:pt x="738" y="35"/>
                    </a:lnTo>
                    <a:lnTo>
                      <a:pt x="636" y="9"/>
                    </a:lnTo>
                    <a:lnTo>
                      <a:pt x="5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362;p28"/>
              <p:cNvSpPr/>
              <p:nvPr/>
            </p:nvSpPr>
            <p:spPr>
              <a:xfrm>
                <a:off x="2897525" y="-547900"/>
                <a:ext cx="44075" cy="68625"/>
              </a:xfrm>
              <a:custGeom>
                <a:avLst/>
                <a:gdLst/>
                <a:ahLst/>
                <a:cxnLst/>
                <a:rect l="l" t="t" r="r" b="b"/>
                <a:pathLst>
                  <a:path w="1763" h="2745" fill="none" extrusionOk="0">
                    <a:moveTo>
                      <a:pt x="738" y="2414"/>
                    </a:moveTo>
                    <a:lnTo>
                      <a:pt x="738" y="2414"/>
                    </a:lnTo>
                    <a:lnTo>
                      <a:pt x="780" y="2482"/>
                    </a:lnTo>
                    <a:lnTo>
                      <a:pt x="822" y="2550"/>
                    </a:lnTo>
                    <a:lnTo>
                      <a:pt x="873" y="2609"/>
                    </a:lnTo>
                    <a:lnTo>
                      <a:pt x="941" y="2652"/>
                    </a:lnTo>
                    <a:lnTo>
                      <a:pt x="1009" y="2694"/>
                    </a:lnTo>
                    <a:lnTo>
                      <a:pt x="1076" y="2719"/>
                    </a:lnTo>
                    <a:lnTo>
                      <a:pt x="1153" y="2736"/>
                    </a:lnTo>
                    <a:lnTo>
                      <a:pt x="1229" y="2745"/>
                    </a:lnTo>
                    <a:lnTo>
                      <a:pt x="1229" y="2745"/>
                    </a:lnTo>
                    <a:lnTo>
                      <a:pt x="1330" y="2728"/>
                    </a:lnTo>
                    <a:lnTo>
                      <a:pt x="1381" y="2719"/>
                    </a:lnTo>
                    <a:lnTo>
                      <a:pt x="1432" y="2702"/>
                    </a:lnTo>
                    <a:lnTo>
                      <a:pt x="1432" y="2702"/>
                    </a:lnTo>
                    <a:lnTo>
                      <a:pt x="1483" y="2677"/>
                    </a:lnTo>
                    <a:lnTo>
                      <a:pt x="1525" y="2652"/>
                    </a:lnTo>
                    <a:lnTo>
                      <a:pt x="1568" y="2618"/>
                    </a:lnTo>
                    <a:lnTo>
                      <a:pt x="1601" y="2584"/>
                    </a:lnTo>
                    <a:lnTo>
                      <a:pt x="1669" y="2508"/>
                    </a:lnTo>
                    <a:lnTo>
                      <a:pt x="1720" y="2414"/>
                    </a:lnTo>
                    <a:lnTo>
                      <a:pt x="1745" y="2321"/>
                    </a:lnTo>
                    <a:lnTo>
                      <a:pt x="1762" y="2220"/>
                    </a:lnTo>
                    <a:lnTo>
                      <a:pt x="1754" y="2160"/>
                    </a:lnTo>
                    <a:lnTo>
                      <a:pt x="1745" y="2110"/>
                    </a:lnTo>
                    <a:lnTo>
                      <a:pt x="1737" y="2059"/>
                    </a:lnTo>
                    <a:lnTo>
                      <a:pt x="1720" y="2008"/>
                    </a:lnTo>
                    <a:lnTo>
                      <a:pt x="1025" y="323"/>
                    </a:lnTo>
                    <a:lnTo>
                      <a:pt x="1025" y="323"/>
                    </a:lnTo>
                    <a:lnTo>
                      <a:pt x="1000" y="272"/>
                    </a:lnTo>
                    <a:lnTo>
                      <a:pt x="975" y="229"/>
                    </a:lnTo>
                    <a:lnTo>
                      <a:pt x="941" y="187"/>
                    </a:lnTo>
                    <a:lnTo>
                      <a:pt x="907" y="153"/>
                    </a:lnTo>
                    <a:lnTo>
                      <a:pt x="822" y="85"/>
                    </a:lnTo>
                    <a:lnTo>
                      <a:pt x="738" y="35"/>
                    </a:lnTo>
                    <a:lnTo>
                      <a:pt x="636" y="9"/>
                    </a:lnTo>
                    <a:lnTo>
                      <a:pt x="534" y="1"/>
                    </a:lnTo>
                    <a:lnTo>
                      <a:pt x="483" y="1"/>
                    </a:lnTo>
                    <a:lnTo>
                      <a:pt x="433" y="9"/>
                    </a:lnTo>
                    <a:lnTo>
                      <a:pt x="382" y="18"/>
                    </a:lnTo>
                    <a:lnTo>
                      <a:pt x="331" y="35"/>
                    </a:lnTo>
                    <a:lnTo>
                      <a:pt x="331" y="35"/>
                    </a:lnTo>
                    <a:lnTo>
                      <a:pt x="280" y="60"/>
                    </a:lnTo>
                    <a:lnTo>
                      <a:pt x="238" y="85"/>
                    </a:lnTo>
                    <a:lnTo>
                      <a:pt x="195" y="119"/>
                    </a:lnTo>
                    <a:lnTo>
                      <a:pt x="153" y="153"/>
                    </a:lnTo>
                    <a:lnTo>
                      <a:pt x="94" y="229"/>
                    </a:lnTo>
                    <a:lnTo>
                      <a:pt x="43" y="323"/>
                    </a:lnTo>
                    <a:lnTo>
                      <a:pt x="18" y="424"/>
                    </a:lnTo>
                    <a:lnTo>
                      <a:pt x="1" y="526"/>
                    </a:lnTo>
                    <a:lnTo>
                      <a:pt x="9" y="577"/>
                    </a:lnTo>
                    <a:lnTo>
                      <a:pt x="9" y="627"/>
                    </a:lnTo>
                    <a:lnTo>
                      <a:pt x="26" y="678"/>
                    </a:lnTo>
                    <a:lnTo>
                      <a:pt x="43" y="729"/>
                    </a:lnTo>
                    <a:lnTo>
                      <a:pt x="738" y="2414"/>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363;p28"/>
              <p:cNvSpPr/>
              <p:nvPr/>
            </p:nvSpPr>
            <p:spPr>
              <a:xfrm>
                <a:off x="2915950" y="-487550"/>
                <a:ext cx="25" cy="25"/>
              </a:xfrm>
              <a:custGeom>
                <a:avLst/>
                <a:gdLst/>
                <a:ahLst/>
                <a:cxnLst/>
                <a:rect l="l" t="t" r="r" b="b"/>
                <a:pathLst>
                  <a:path w="1" h="1" fill="none" extrusionOk="0">
                    <a:moveTo>
                      <a:pt x="1" y="0"/>
                    </a:moveTo>
                    <a:lnTo>
                      <a:pt x="1" y="0"/>
                    </a:ln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 name="Google Shape;666;p47"/>
          <p:cNvSpPr txBox="1">
            <a:spLocks/>
          </p:cNvSpPr>
          <p:nvPr/>
        </p:nvSpPr>
        <p:spPr>
          <a:xfrm>
            <a:off x="4816026" y="3925672"/>
            <a:ext cx="2336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500"/>
              <a:buFont typeface="Righteous"/>
              <a:buNone/>
              <a:defRPr sz="2000" b="0"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smtClean="0"/>
              <a:t>Pressure</a:t>
            </a:r>
            <a:endParaRPr lang="en-US" dirty="0"/>
          </a:p>
        </p:txBody>
      </p:sp>
    </p:spTree>
    <p:extLst>
      <p:ext uri="{BB962C8B-B14F-4D97-AF65-F5344CB8AC3E}">
        <p14:creationId xmlns:p14="http://schemas.microsoft.com/office/powerpoint/2010/main" val="8338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66"/>
                                        </p:tgtEl>
                                        <p:attrNameLst>
                                          <p:attrName>style.opacity</p:attrName>
                                        </p:attrNameLst>
                                      </p:cBhvr>
                                      <p:to>
                                        <p:strVal val="0.25"/>
                                      </p:to>
                                    </p:set>
                                    <p:animEffect filter="image" prLst="opacity: 0.25">
                                      <p:cBhvr rctx="IE">
                                        <p:cTn id="7" dur="indefinite"/>
                                        <p:tgtEl>
                                          <p:spTgt spid="666"/>
                                        </p:tgtEl>
                                      </p:cBhvr>
                                    </p:animEffect>
                                  </p:childTnLst>
                                </p:cTn>
                              </p:par>
                              <p:par>
                                <p:cTn id="8" presetID="9" presetClass="emph" presetSubtype="0" grpId="0" nodeType="withEffect">
                                  <p:stCondLst>
                                    <p:cond delay="0"/>
                                  </p:stCondLst>
                                  <p:childTnLst>
                                    <p:set>
                                      <p:cBhvr rctx="PPT">
                                        <p:cTn id="9" dur="indefinite"/>
                                        <p:tgtEl>
                                          <p:spTgt spid="668"/>
                                        </p:tgtEl>
                                        <p:attrNameLst>
                                          <p:attrName>style.opacity</p:attrName>
                                        </p:attrNameLst>
                                      </p:cBhvr>
                                      <p:to>
                                        <p:strVal val="0.25"/>
                                      </p:to>
                                    </p:set>
                                    <p:animEffect filter="image" prLst="opacity: 0.25">
                                      <p:cBhvr rctx="IE">
                                        <p:cTn id="10" dur="indefinite"/>
                                        <p:tgtEl>
                                          <p:spTgt spid="668"/>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25"/>
                                      </p:to>
                                    </p:set>
                                    <p:animEffect filter="image" prLst="opacity: 0.25">
                                      <p:cBhvr rctx="IE">
                                        <p:cTn id="13" dur="indefinite"/>
                                        <p:tgtEl>
                                          <p:spTgt spid="5"/>
                                        </p:tgtEl>
                                      </p:cBhvr>
                                    </p:animEffect>
                                  </p:childTnLst>
                                </p:cTn>
                              </p:par>
                              <p:par>
                                <p:cTn id="14" presetID="9" presetClass="emph" presetSubtype="0" nodeType="withEffect">
                                  <p:stCondLst>
                                    <p:cond delay="0"/>
                                  </p:stCondLst>
                                  <p:childTnLst>
                                    <p:set>
                                      <p:cBhvr rctx="PPT">
                                        <p:cTn id="15" dur="indefinite"/>
                                        <p:tgtEl>
                                          <p:spTgt spid="6"/>
                                        </p:tgtEl>
                                        <p:attrNameLst>
                                          <p:attrName>style.opacity</p:attrName>
                                        </p:attrNameLst>
                                      </p:cBhvr>
                                      <p:to>
                                        <p:strVal val="0.25"/>
                                      </p:to>
                                    </p:set>
                                    <p:animEffect filter="image" prLst="opacity: 0.25">
                                      <p:cBhvr rctx="IE">
                                        <p:cTn id="16" dur="indefinite"/>
                                        <p:tgtEl>
                                          <p:spTgt spid="6"/>
                                        </p:tgtEl>
                                      </p:cBhvr>
                                    </p:animEffect>
                                  </p:childTnLst>
                                </p:cTn>
                              </p:par>
                              <p:par>
                                <p:cTn id="17" presetID="9" presetClass="emph" presetSubtype="0" nodeType="withEffect">
                                  <p:stCondLst>
                                    <p:cond delay="0"/>
                                  </p:stCondLst>
                                  <p:childTnLst>
                                    <p:set>
                                      <p:cBhvr rctx="PPT">
                                        <p:cTn id="18" dur="indefinite"/>
                                        <p:tgtEl>
                                          <p:spTgt spid="7"/>
                                        </p:tgtEl>
                                        <p:attrNameLst>
                                          <p:attrName>style.opacity</p:attrName>
                                        </p:attrNameLst>
                                      </p:cBhvr>
                                      <p:to>
                                        <p:strVal val="0.25"/>
                                      </p:to>
                                    </p:set>
                                    <p:animEffect filter="image" prLst="opacity: 0.25">
                                      <p:cBhvr rctx="IE">
                                        <p:cTn id="19" dur="indefinite"/>
                                        <p:tgtEl>
                                          <p:spTgt spid="7"/>
                                        </p:tgtEl>
                                      </p:cBhvr>
                                    </p:animEffect>
                                  </p:childTnLst>
                                </p:cTn>
                              </p:par>
                              <p:par>
                                <p:cTn id="20" presetID="9" presetClass="emph" presetSubtype="0" grpId="0" nodeType="withEffect">
                                  <p:stCondLst>
                                    <p:cond delay="0"/>
                                  </p:stCondLst>
                                  <p:childTnLst>
                                    <p:set>
                                      <p:cBhvr rctx="PPT">
                                        <p:cTn id="21" dur="indefinite"/>
                                        <p:tgtEl>
                                          <p:spTgt spid="99"/>
                                        </p:tgtEl>
                                        <p:attrNameLst>
                                          <p:attrName>style.opacity</p:attrName>
                                        </p:attrNameLst>
                                      </p:cBhvr>
                                      <p:to>
                                        <p:strVal val="0.25"/>
                                      </p:to>
                                    </p:set>
                                    <p:animEffect filter="image" prLst="opacity: 0.25">
                                      <p:cBhvr rctx="IE">
                                        <p:cTn id="22" dur="indefinite"/>
                                        <p:tgtEl>
                                          <p:spTgt spid="99"/>
                                        </p:tgtEl>
                                      </p:cBhvr>
                                    </p:animEffect>
                                  </p:childTnLst>
                                </p:cTn>
                              </p:par>
                              <p:par>
                                <p:cTn id="23" presetID="9" presetClass="emph" presetSubtype="0" nodeType="withEffect">
                                  <p:stCondLst>
                                    <p:cond delay="0"/>
                                  </p:stCondLst>
                                  <p:childTnLst>
                                    <p:set>
                                      <p:cBhvr rctx="PPT">
                                        <p:cTn id="24" dur="indefinite"/>
                                        <p:tgtEl>
                                          <p:spTgt spid="88"/>
                                        </p:tgtEl>
                                        <p:attrNameLst>
                                          <p:attrName>style.opacity</p:attrName>
                                        </p:attrNameLst>
                                      </p:cBhvr>
                                      <p:to>
                                        <p:strVal val="0.25"/>
                                      </p:to>
                                    </p:set>
                                    <p:animEffect filter="image" prLst="opacity: 0.25">
                                      <p:cBhvr rctx="IE">
                                        <p:cTn id="25" dur="indefinite"/>
                                        <p:tgtEl>
                                          <p:spTgt spid="88"/>
                                        </p:tgtEl>
                                      </p:cBhvr>
                                    </p:animEffect>
                                  </p:childTnLst>
                                </p:cTn>
                              </p:par>
                              <p:par>
                                <p:cTn id="26" presetID="9" presetClass="emph" presetSubtype="0" nodeType="withEffect">
                                  <p:stCondLst>
                                    <p:cond delay="0"/>
                                  </p:stCondLst>
                                  <p:childTnLst>
                                    <p:set>
                                      <p:cBhvr rctx="PPT">
                                        <p:cTn id="27" dur="indefinite"/>
                                        <p:tgtEl>
                                          <p:spTgt spid="10"/>
                                        </p:tgtEl>
                                        <p:attrNameLst>
                                          <p:attrName>style.opacity</p:attrName>
                                        </p:attrNameLst>
                                      </p:cBhvr>
                                      <p:to>
                                        <p:strVal val="0.25"/>
                                      </p:to>
                                    </p:set>
                                    <p:animEffect filter="image" prLst="opacity: 0.25">
                                      <p:cBhvr rctx="IE">
                                        <p:cTn id="28" dur="indefinite"/>
                                        <p:tgtEl>
                                          <p:spTgt spid="10"/>
                                        </p:tgtEl>
                                      </p:cBhvr>
                                    </p:animEffect>
                                  </p:childTnLst>
                                </p:cTn>
                              </p:par>
                              <p:par>
                                <p:cTn id="29" presetID="9" presetClass="emph" presetSubtype="0" grpId="0" nodeType="withEffect">
                                  <p:stCondLst>
                                    <p:cond delay="0"/>
                                  </p:stCondLst>
                                  <p:childTnLst>
                                    <p:set>
                                      <p:cBhvr rctx="PPT">
                                        <p:cTn id="30" dur="indefinite"/>
                                        <p:tgtEl>
                                          <p:spTgt spid="174"/>
                                        </p:tgtEl>
                                        <p:attrNameLst>
                                          <p:attrName>style.opacity</p:attrName>
                                        </p:attrNameLst>
                                      </p:cBhvr>
                                      <p:to>
                                        <p:strVal val="0.25"/>
                                      </p:to>
                                    </p:set>
                                    <p:animEffect filter="image" prLst="opacity: 0.25">
                                      <p:cBhvr rctx="IE">
                                        <p:cTn id="31" dur="indefinite"/>
                                        <p:tgtEl>
                                          <p:spTgt spid="174"/>
                                        </p:tgtEl>
                                      </p:cBhvr>
                                    </p:animEffect>
                                  </p:childTnLst>
                                </p:cTn>
                              </p:par>
                              <p:par>
                                <p:cTn id="32" presetID="9" presetClass="emph" presetSubtype="0" nodeType="withEffect">
                                  <p:stCondLst>
                                    <p:cond delay="0"/>
                                  </p:stCondLst>
                                  <p:childTnLst>
                                    <p:set>
                                      <p:cBhvr rctx="PPT">
                                        <p:cTn id="33" dur="indefinite"/>
                                        <p:tgtEl>
                                          <p:spTgt spid="11"/>
                                        </p:tgtEl>
                                        <p:attrNameLst>
                                          <p:attrName>style.opacity</p:attrName>
                                        </p:attrNameLst>
                                      </p:cBhvr>
                                      <p:to>
                                        <p:strVal val="0.25"/>
                                      </p:to>
                                    </p:set>
                                    <p:animEffect filter="image" prLst="opacity: 0.25">
                                      <p:cBhvr rctx="IE">
                                        <p:cTn id="34" dur="indefinite"/>
                                        <p:tgtEl>
                                          <p:spTgt spid="11"/>
                                        </p:tgtEl>
                                      </p:cBhvr>
                                    </p:animEffect>
                                  </p:childTnLst>
                                </p:cTn>
                              </p:par>
                              <p:par>
                                <p:cTn id="35" presetID="9" presetClass="emph" presetSubtype="0" grpId="0" nodeType="withEffect">
                                  <p:stCondLst>
                                    <p:cond delay="0"/>
                                  </p:stCondLst>
                                  <p:childTnLst>
                                    <p:set>
                                      <p:cBhvr rctx="PPT">
                                        <p:cTn id="36" dur="indefinite"/>
                                        <p:tgtEl>
                                          <p:spTgt spid="245"/>
                                        </p:tgtEl>
                                        <p:attrNameLst>
                                          <p:attrName>style.opacity</p:attrName>
                                        </p:attrNameLst>
                                      </p:cBhvr>
                                      <p:to>
                                        <p:strVal val="0.25"/>
                                      </p:to>
                                    </p:set>
                                    <p:animEffect filter="image" prLst="opacity: 0.25">
                                      <p:cBhvr rctx="IE">
                                        <p:cTn id="37" dur="indefinite"/>
                                        <p:tgtEl>
                                          <p:spTgt spid="245"/>
                                        </p:tgtEl>
                                      </p:cBhvr>
                                    </p:animEffect>
                                  </p:childTnLst>
                                </p:cTn>
                              </p:par>
                              <p:par>
                                <p:cTn id="38" presetID="9" presetClass="emph" presetSubtype="0" grpId="0" nodeType="withEffect">
                                  <p:stCondLst>
                                    <p:cond delay="0"/>
                                  </p:stCondLst>
                                  <p:childTnLst>
                                    <p:set>
                                      <p:cBhvr rctx="PPT">
                                        <p:cTn id="39" dur="indefinite"/>
                                        <p:tgtEl>
                                          <p:spTgt spid="664"/>
                                        </p:tgtEl>
                                        <p:attrNameLst>
                                          <p:attrName>style.opacity</p:attrName>
                                        </p:attrNameLst>
                                      </p:cBhvr>
                                      <p:to>
                                        <p:strVal val="0.25"/>
                                      </p:to>
                                    </p:set>
                                    <p:animEffect filter="image" prLst="opacity: 0.25">
                                      <p:cBhvr rctx="IE">
                                        <p:cTn id="40" dur="indefinite"/>
                                        <p:tgtEl>
                                          <p:spTgt spid="664"/>
                                        </p:tgtEl>
                                      </p:cBhvr>
                                    </p:animEffect>
                                  </p:childTnLst>
                                </p:cTn>
                              </p:par>
                              <p:par>
                                <p:cTn id="41" presetID="9" presetClass="emph" presetSubtype="0" grpId="0" nodeType="withEffect">
                                  <p:stCondLst>
                                    <p:cond delay="0"/>
                                  </p:stCondLst>
                                  <p:childTnLst>
                                    <p:set>
                                      <p:cBhvr rctx="PPT">
                                        <p:cTn id="42" dur="indefinite"/>
                                        <p:tgtEl>
                                          <p:spTgt spid="117"/>
                                        </p:tgtEl>
                                        <p:attrNameLst>
                                          <p:attrName>style.opacity</p:attrName>
                                        </p:attrNameLst>
                                      </p:cBhvr>
                                      <p:to>
                                        <p:strVal val="0.25"/>
                                      </p:to>
                                    </p:set>
                                    <p:animEffect filter="image" prLst="opacity: 0.25">
                                      <p:cBhvr rctx="IE">
                                        <p:cTn id="43" dur="indefinite"/>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p:bldP spid="666" grpId="0"/>
      <p:bldP spid="668" grpId="0"/>
      <p:bldP spid="99" grpId="0" animBg="1"/>
      <p:bldP spid="117" grpId="0"/>
      <p:bldP spid="174" grpId="0"/>
      <p:bldP spid="2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9"/>
          <p:cNvSpPr txBox="1">
            <a:spLocks noGrp="1"/>
          </p:cNvSpPr>
          <p:nvPr>
            <p:ph type="title" idx="15"/>
          </p:nvPr>
        </p:nvSpPr>
        <p:spPr>
          <a:xfrm>
            <a:off x="699192" y="8805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Process flowchat</a:t>
            </a:r>
            <a:endParaRPr sz="2800" dirty="0"/>
          </a:p>
        </p:txBody>
      </p:sp>
      <p:sp>
        <p:nvSpPr>
          <p:cNvPr id="66" name="Flowchart: Data 65">
            <a:extLst>
              <a:ext uri="{FF2B5EF4-FFF2-40B4-BE49-F238E27FC236}">
                <a16:creationId xmlns:a16="http://schemas.microsoft.com/office/drawing/2014/main" id="{542C2EB5-DB09-442F-981C-FC3FFD505554}"/>
              </a:ext>
            </a:extLst>
          </p:cNvPr>
          <p:cNvSpPr/>
          <p:nvPr/>
        </p:nvSpPr>
        <p:spPr>
          <a:xfrm>
            <a:off x="3327934" y="1710057"/>
            <a:ext cx="1201456" cy="434484"/>
          </a:xfrm>
          <a:prstGeom prst="flowChartInputOutpu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accent6"/>
                </a:solidFill>
                <a:latin typeface="Spartan"/>
              </a:rPr>
              <a:t>3-Hourly </a:t>
            </a:r>
            <a:r>
              <a:rPr lang="en-US" sz="1000" dirty="0">
                <a:solidFill>
                  <a:schemeClr val="accent6"/>
                </a:solidFill>
                <a:latin typeface="Spartan"/>
              </a:rPr>
              <a:t>energy data</a:t>
            </a:r>
          </a:p>
        </p:txBody>
      </p:sp>
      <p:sp>
        <p:nvSpPr>
          <p:cNvPr id="69" name="Flowchart: Preparation 68">
            <a:extLst>
              <a:ext uri="{FF2B5EF4-FFF2-40B4-BE49-F238E27FC236}">
                <a16:creationId xmlns:a16="http://schemas.microsoft.com/office/drawing/2014/main" id="{4085160E-5C52-4D31-A1EF-E85686DDF166}"/>
              </a:ext>
            </a:extLst>
          </p:cNvPr>
          <p:cNvSpPr/>
          <p:nvPr/>
        </p:nvSpPr>
        <p:spPr>
          <a:xfrm>
            <a:off x="3264836" y="2433619"/>
            <a:ext cx="1338595" cy="500747"/>
          </a:xfrm>
          <a:prstGeom prst="flowChartPreparation">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accent6"/>
              </a:solidFill>
              <a:latin typeface="Spartan"/>
            </a:endParaRPr>
          </a:p>
          <a:p>
            <a:pPr algn="ctr"/>
            <a:r>
              <a:rPr lang="en-US" sz="1000" dirty="0">
                <a:solidFill>
                  <a:schemeClr val="accent6"/>
                </a:solidFill>
                <a:latin typeface="Spartan"/>
              </a:rPr>
              <a:t>Data /cleaning/wrangling</a:t>
            </a:r>
          </a:p>
          <a:p>
            <a:pPr algn="ctr"/>
            <a:endParaRPr lang="en-US" sz="1000" dirty="0">
              <a:solidFill>
                <a:schemeClr val="accent6"/>
              </a:solidFill>
              <a:latin typeface="Spartan"/>
            </a:endParaRPr>
          </a:p>
        </p:txBody>
      </p:sp>
      <p:cxnSp>
        <p:nvCxnSpPr>
          <p:cNvPr id="73" name="Straight Arrow Connector 72">
            <a:extLst>
              <a:ext uri="{FF2B5EF4-FFF2-40B4-BE49-F238E27FC236}">
                <a16:creationId xmlns:a16="http://schemas.microsoft.com/office/drawing/2014/main" id="{03A3EDE0-F774-4A3E-973F-DF71A96C8BDE}"/>
              </a:ext>
            </a:extLst>
          </p:cNvPr>
          <p:cNvCxnSpPr>
            <a:cxnSpLocks/>
            <a:stCxn id="66" idx="4"/>
            <a:endCxn id="69" idx="0"/>
          </p:cNvCxnSpPr>
          <p:nvPr/>
        </p:nvCxnSpPr>
        <p:spPr>
          <a:xfrm>
            <a:off x="3928662" y="2144541"/>
            <a:ext cx="5472" cy="289078"/>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cxnSp>
        <p:nvCxnSpPr>
          <p:cNvPr id="78" name="Straight Arrow Connector 77">
            <a:extLst>
              <a:ext uri="{FF2B5EF4-FFF2-40B4-BE49-F238E27FC236}">
                <a16:creationId xmlns:a16="http://schemas.microsoft.com/office/drawing/2014/main" id="{033400E0-31A2-448C-93BA-6E08C5C2B449}"/>
              </a:ext>
            </a:extLst>
          </p:cNvPr>
          <p:cNvCxnSpPr>
            <a:cxnSpLocks/>
            <a:stCxn id="69" idx="2"/>
            <a:endCxn id="80" idx="0"/>
          </p:cNvCxnSpPr>
          <p:nvPr/>
        </p:nvCxnSpPr>
        <p:spPr>
          <a:xfrm flipH="1">
            <a:off x="3925388" y="2934366"/>
            <a:ext cx="8746" cy="361890"/>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cxnSp>
        <p:nvCxnSpPr>
          <p:cNvPr id="79" name="Straight Arrow Connector 78">
            <a:extLst>
              <a:ext uri="{FF2B5EF4-FFF2-40B4-BE49-F238E27FC236}">
                <a16:creationId xmlns:a16="http://schemas.microsoft.com/office/drawing/2014/main" id="{DA4F5A75-BC2A-4F77-82EC-00B135768F1D}"/>
              </a:ext>
            </a:extLst>
          </p:cNvPr>
          <p:cNvCxnSpPr>
            <a:cxnSpLocks/>
            <a:stCxn id="80" idx="2"/>
          </p:cNvCxnSpPr>
          <p:nvPr/>
        </p:nvCxnSpPr>
        <p:spPr>
          <a:xfrm>
            <a:off x="3925388" y="3583350"/>
            <a:ext cx="15700" cy="429090"/>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sp>
        <p:nvSpPr>
          <p:cNvPr id="80" name="Flowchart: Process 79">
            <a:extLst>
              <a:ext uri="{FF2B5EF4-FFF2-40B4-BE49-F238E27FC236}">
                <a16:creationId xmlns:a16="http://schemas.microsoft.com/office/drawing/2014/main" id="{5A91BF23-56ED-4606-9EBB-9BEAC0C54A71}"/>
              </a:ext>
            </a:extLst>
          </p:cNvPr>
          <p:cNvSpPr/>
          <p:nvPr/>
        </p:nvSpPr>
        <p:spPr>
          <a:xfrm>
            <a:off x="3480192" y="3296256"/>
            <a:ext cx="890391" cy="287094"/>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Adding features</a:t>
            </a:r>
          </a:p>
        </p:txBody>
      </p:sp>
      <p:sp>
        <p:nvSpPr>
          <p:cNvPr id="85" name="Flowchart: Data 84">
            <a:extLst>
              <a:ext uri="{FF2B5EF4-FFF2-40B4-BE49-F238E27FC236}">
                <a16:creationId xmlns:a16="http://schemas.microsoft.com/office/drawing/2014/main" id="{20E745ED-5C95-4E23-A3CE-B6EF421FD853}"/>
              </a:ext>
            </a:extLst>
          </p:cNvPr>
          <p:cNvSpPr/>
          <p:nvPr/>
        </p:nvSpPr>
        <p:spPr>
          <a:xfrm>
            <a:off x="3543128" y="893380"/>
            <a:ext cx="1338595" cy="434484"/>
          </a:xfrm>
          <a:prstGeom prst="flowChartInputOutpu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Importing data </a:t>
            </a:r>
          </a:p>
        </p:txBody>
      </p:sp>
      <p:cxnSp>
        <p:nvCxnSpPr>
          <p:cNvPr id="88" name="Connector: Elbow 144">
            <a:extLst>
              <a:ext uri="{FF2B5EF4-FFF2-40B4-BE49-F238E27FC236}">
                <a16:creationId xmlns:a16="http://schemas.microsoft.com/office/drawing/2014/main" id="{92FD45BF-42D4-4B8F-85CE-F376CBE24EC3}"/>
              </a:ext>
            </a:extLst>
          </p:cNvPr>
          <p:cNvCxnSpPr>
            <a:cxnSpLocks/>
            <a:stCxn id="85" idx="4"/>
            <a:endCxn id="66" idx="1"/>
          </p:cNvCxnSpPr>
          <p:nvPr/>
        </p:nvCxnSpPr>
        <p:spPr>
          <a:xfrm rot="5400000">
            <a:off x="3879448" y="1377078"/>
            <a:ext cx="382193" cy="283764"/>
          </a:xfrm>
          <a:prstGeom prst="bentConnector3">
            <a:avLst>
              <a:gd name="adj1" fmla="val 50000"/>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sp>
        <p:nvSpPr>
          <p:cNvPr id="89" name="Flowchart: Process 88">
            <a:extLst>
              <a:ext uri="{FF2B5EF4-FFF2-40B4-BE49-F238E27FC236}">
                <a16:creationId xmlns:a16="http://schemas.microsoft.com/office/drawing/2014/main" id="{B31AEAC9-402B-440A-9862-8FF9DF966631}"/>
              </a:ext>
            </a:extLst>
          </p:cNvPr>
          <p:cNvSpPr/>
          <p:nvPr/>
        </p:nvSpPr>
        <p:spPr>
          <a:xfrm>
            <a:off x="3612533" y="3968329"/>
            <a:ext cx="748251" cy="223407"/>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EDA</a:t>
            </a:r>
          </a:p>
        </p:txBody>
      </p:sp>
      <p:cxnSp>
        <p:nvCxnSpPr>
          <p:cNvPr id="91" name="Connector: Elbow 165">
            <a:extLst>
              <a:ext uri="{FF2B5EF4-FFF2-40B4-BE49-F238E27FC236}">
                <a16:creationId xmlns:a16="http://schemas.microsoft.com/office/drawing/2014/main" id="{F8A0BE82-19D9-446A-BF9D-8D605779B376}"/>
              </a:ext>
            </a:extLst>
          </p:cNvPr>
          <p:cNvCxnSpPr>
            <a:cxnSpLocks/>
            <a:stCxn id="89" idx="3"/>
            <a:endCxn id="85" idx="0"/>
          </p:cNvCxnSpPr>
          <p:nvPr/>
        </p:nvCxnSpPr>
        <p:spPr>
          <a:xfrm flipH="1" flipV="1">
            <a:off x="4346285" y="893380"/>
            <a:ext cx="14499" cy="3186653"/>
          </a:xfrm>
          <a:prstGeom prst="bentConnector4">
            <a:avLst>
              <a:gd name="adj1" fmla="val -7427519"/>
              <a:gd name="adj2" fmla="val 107174"/>
            </a:avLst>
          </a:prstGeom>
          <a:solidFill>
            <a:schemeClr val="bg2">
              <a:lumMod val="75000"/>
            </a:schemeClr>
          </a:solidFill>
          <a:ln>
            <a:prstDash val="dash"/>
            <a:tailEnd type="triangle"/>
          </a:ln>
        </p:spPr>
        <p:style>
          <a:lnRef idx="3">
            <a:schemeClr val="accent2"/>
          </a:lnRef>
          <a:fillRef idx="0">
            <a:schemeClr val="accent2"/>
          </a:fillRef>
          <a:effectRef idx="2">
            <a:schemeClr val="accent2"/>
          </a:effectRef>
          <a:fontRef idx="minor">
            <a:schemeClr val="tx1"/>
          </a:fontRef>
        </p:style>
      </p:cxnSp>
      <p:sp>
        <p:nvSpPr>
          <p:cNvPr id="92" name="Flowchart: Process 91">
            <a:extLst>
              <a:ext uri="{FF2B5EF4-FFF2-40B4-BE49-F238E27FC236}">
                <a16:creationId xmlns:a16="http://schemas.microsoft.com/office/drawing/2014/main" id="{BD5EEFA7-D75F-4882-BCBC-648839379886}"/>
              </a:ext>
            </a:extLst>
          </p:cNvPr>
          <p:cNvSpPr/>
          <p:nvPr/>
        </p:nvSpPr>
        <p:spPr>
          <a:xfrm>
            <a:off x="2672530" y="4469076"/>
            <a:ext cx="2765028" cy="519553"/>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Preparing data for ML models, Feature engineering, define error metrics</a:t>
            </a:r>
          </a:p>
        </p:txBody>
      </p:sp>
      <p:cxnSp>
        <p:nvCxnSpPr>
          <p:cNvPr id="93" name="Straight Arrow Connector 92">
            <a:extLst>
              <a:ext uri="{FF2B5EF4-FFF2-40B4-BE49-F238E27FC236}">
                <a16:creationId xmlns:a16="http://schemas.microsoft.com/office/drawing/2014/main" id="{48C52CB1-3CB1-4637-B297-ECDCC846A5E6}"/>
              </a:ext>
            </a:extLst>
          </p:cNvPr>
          <p:cNvCxnSpPr>
            <a:cxnSpLocks/>
          </p:cNvCxnSpPr>
          <p:nvPr/>
        </p:nvCxnSpPr>
        <p:spPr>
          <a:xfrm flipH="1">
            <a:off x="3933237" y="4206484"/>
            <a:ext cx="1" cy="292088"/>
          </a:xfrm>
          <a:prstGeom prst="straightConnector1">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sp>
        <p:nvSpPr>
          <p:cNvPr id="94" name="Flowchart: Process 93">
            <a:extLst>
              <a:ext uri="{FF2B5EF4-FFF2-40B4-BE49-F238E27FC236}">
                <a16:creationId xmlns:a16="http://schemas.microsoft.com/office/drawing/2014/main" id="{CE8C640E-3708-4A34-9939-F3C6BB19525C}"/>
              </a:ext>
            </a:extLst>
          </p:cNvPr>
          <p:cNvSpPr/>
          <p:nvPr/>
        </p:nvSpPr>
        <p:spPr>
          <a:xfrm>
            <a:off x="6154790" y="4637386"/>
            <a:ext cx="2348078" cy="369652"/>
          </a:xfrm>
          <a:prstGeom prst="flowChart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accent6"/>
                </a:solidFill>
                <a:latin typeface="Spartan"/>
              </a:rPr>
              <a:t>ML models training &amp; testing and comparing results</a:t>
            </a:r>
          </a:p>
        </p:txBody>
      </p:sp>
      <p:cxnSp>
        <p:nvCxnSpPr>
          <p:cNvPr id="95" name="Connector: Elbow 128">
            <a:extLst>
              <a:ext uri="{FF2B5EF4-FFF2-40B4-BE49-F238E27FC236}">
                <a16:creationId xmlns:a16="http://schemas.microsoft.com/office/drawing/2014/main" id="{FD46E238-E382-4C52-BC1D-3B5FB544738C}"/>
              </a:ext>
            </a:extLst>
          </p:cNvPr>
          <p:cNvCxnSpPr>
            <a:cxnSpLocks/>
            <a:stCxn id="92" idx="3"/>
            <a:endCxn id="94" idx="1"/>
          </p:cNvCxnSpPr>
          <p:nvPr/>
        </p:nvCxnSpPr>
        <p:spPr>
          <a:xfrm>
            <a:off x="5437558" y="4728852"/>
            <a:ext cx="717232" cy="93360"/>
          </a:xfrm>
          <a:prstGeom prst="bentConnector3">
            <a:avLst>
              <a:gd name="adj1" fmla="val 50000"/>
            </a:avLst>
          </a:prstGeom>
          <a:solidFill>
            <a:schemeClr val="bg2">
              <a:lumMod val="75000"/>
            </a:schemeClr>
          </a:solidFill>
          <a:ln>
            <a:tailEnd type="triangle"/>
          </a:ln>
        </p:spPr>
        <p:style>
          <a:lnRef idx="3">
            <a:schemeClr val="accent2"/>
          </a:lnRef>
          <a:fillRef idx="0">
            <a:schemeClr val="accent2"/>
          </a:fillRef>
          <a:effectRef idx="2">
            <a:schemeClr val="accent2"/>
          </a:effectRef>
          <a:fontRef idx="minor">
            <a:schemeClr val="tx1"/>
          </a:fontRef>
        </p:style>
      </p:cxnSp>
      <p:cxnSp>
        <p:nvCxnSpPr>
          <p:cNvPr id="96" name="Connector: Elbow 32">
            <a:extLst>
              <a:ext uri="{FF2B5EF4-FFF2-40B4-BE49-F238E27FC236}">
                <a16:creationId xmlns:a16="http://schemas.microsoft.com/office/drawing/2014/main" id="{C196459E-CBE2-4901-BDF6-2CEE14A39908}"/>
              </a:ext>
            </a:extLst>
          </p:cNvPr>
          <p:cNvCxnSpPr>
            <a:cxnSpLocks/>
            <a:endCxn id="69" idx="3"/>
          </p:cNvCxnSpPr>
          <p:nvPr/>
        </p:nvCxnSpPr>
        <p:spPr>
          <a:xfrm rot="10800000" flipV="1">
            <a:off x="4603432" y="2683991"/>
            <a:ext cx="813219" cy="1"/>
          </a:xfrm>
          <a:prstGeom prst="bentConnector3">
            <a:avLst>
              <a:gd name="adj1" fmla="val 50000"/>
            </a:avLst>
          </a:prstGeom>
          <a:solidFill>
            <a:schemeClr val="bg2">
              <a:lumMod val="75000"/>
            </a:schemeClr>
          </a:solidFill>
          <a:ln>
            <a:prstDash val="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713207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56256" y="1188906"/>
            <a:ext cx="1568874" cy="1556188"/>
          </a:xfrm>
          <a:prstGeom prst="rect">
            <a:avLst/>
          </a:prstGeom>
        </p:spPr>
      </p:pic>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604064" y="3051239"/>
            <a:ext cx="1685861" cy="1632171"/>
          </a:xfrm>
          <a:prstGeom prst="rect">
            <a:avLst/>
          </a:prstGeom>
        </p:spPr>
      </p:pic>
      <p:sp>
        <p:nvSpPr>
          <p:cNvPr id="1051" name="Google Shape;1051;p61"/>
          <p:cNvSpPr txBox="1">
            <a:spLocks noGrp="1"/>
          </p:cNvSpPr>
          <p:nvPr>
            <p:ph type="subTitle" idx="1"/>
          </p:nvPr>
        </p:nvSpPr>
        <p:spPr>
          <a:xfrm>
            <a:off x="5621673" y="3399075"/>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303302" y="1452088"/>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5542650" y="4013100"/>
            <a:ext cx="2907600"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Technical Adviser</a:t>
            </a:r>
            <a:endParaRPr dirty="0"/>
          </a:p>
        </p:txBody>
      </p:sp>
      <p:sp>
        <p:nvSpPr>
          <p:cNvPr id="1054" name="Google Shape;1054;p61"/>
          <p:cNvSpPr txBox="1">
            <a:spLocks noGrp="1"/>
          </p:cNvSpPr>
          <p:nvPr>
            <p:ph type="subTitle" idx="4"/>
          </p:nvPr>
        </p:nvSpPr>
        <p:spPr>
          <a:xfrm>
            <a:off x="2303302" y="2066123"/>
            <a:ext cx="2907600"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Specialist</a:t>
            </a:r>
            <a:endParaRPr dirty="0"/>
          </a:p>
        </p:txBody>
      </p:sp>
      <p:sp>
        <p:nvSpPr>
          <p:cNvPr id="1055" name="Google Shape;1055;p61"/>
          <p:cNvSpPr txBox="1">
            <a:spLocks noGrp="1"/>
          </p:cNvSpPr>
          <p:nvPr>
            <p:ph type="title"/>
          </p:nvPr>
        </p:nvSpPr>
        <p:spPr>
          <a:xfrm>
            <a:off x="720000" y="33060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289925" y="1142114"/>
            <a:ext cx="1568874" cy="1602980"/>
          </a:xfrm>
          <a:prstGeom prst="rect">
            <a:avLst/>
          </a:prstGeom>
        </p:spPr>
      </p:pic>
      <p:sp>
        <p:nvSpPr>
          <p:cNvPr id="10" name="Google Shape;1052;p61"/>
          <p:cNvSpPr txBox="1">
            <a:spLocks/>
          </p:cNvSpPr>
          <p:nvPr/>
        </p:nvSpPr>
        <p:spPr>
          <a:xfrm>
            <a:off x="7036971" y="1452088"/>
            <a:ext cx="2107029"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7145867" y="2066123"/>
            <a:ext cx="1998134"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spTree>
    <p:extLst>
      <p:ext uri="{BB962C8B-B14F-4D97-AF65-F5344CB8AC3E}">
        <p14:creationId xmlns:p14="http://schemas.microsoft.com/office/powerpoint/2010/main" val="14737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3"/>
                                        </p:tgtEl>
                                      </p:cBhvr>
                                      <p:by x="120000" y="120000"/>
                                    </p:animScale>
                                  </p:childTnLst>
                                </p:cTn>
                              </p:par>
                              <p:par>
                                <p:cTn id="7" presetID="9" presetClass="emph" presetSubtype="0" grpId="0" nodeType="withEffect">
                                  <p:stCondLst>
                                    <p:cond delay="0"/>
                                  </p:stCondLst>
                                  <p:childTnLst>
                                    <p:set>
                                      <p:cBhvr rctx="PPT">
                                        <p:cTn id="8" dur="indefinite"/>
                                        <p:tgtEl>
                                          <p:spTgt spid="11"/>
                                        </p:tgtEl>
                                        <p:attrNameLst>
                                          <p:attrName>style.opacity</p:attrName>
                                        </p:attrNameLst>
                                      </p:cBhvr>
                                      <p:to>
                                        <p:strVal val="0.25"/>
                                      </p:to>
                                    </p:set>
                                    <p:animEffect filter="image" prLst="opacity: 0.25">
                                      <p:cBhvr rctx="IE">
                                        <p:cTn id="9" dur="indefinite"/>
                                        <p:tgtEl>
                                          <p:spTgt spid="11"/>
                                        </p:tgtEl>
                                      </p:cBhvr>
                                    </p:animEffect>
                                  </p:childTnLst>
                                </p:cTn>
                              </p:par>
                              <p:par>
                                <p:cTn id="10" presetID="9" presetClass="emph" presetSubtype="0" grpId="0" nodeType="withEffect">
                                  <p:stCondLst>
                                    <p:cond delay="0"/>
                                  </p:stCondLst>
                                  <p:childTnLst>
                                    <p:set>
                                      <p:cBhvr rctx="PPT">
                                        <p:cTn id="11" dur="indefinite"/>
                                        <p:tgtEl>
                                          <p:spTgt spid="10"/>
                                        </p:tgtEl>
                                        <p:attrNameLst>
                                          <p:attrName>style.opacity</p:attrName>
                                        </p:attrNameLst>
                                      </p:cBhvr>
                                      <p:to>
                                        <p:strVal val="0.25"/>
                                      </p:to>
                                    </p:set>
                                    <p:animEffect filter="image" prLst="opacity: 0.25">
                                      <p:cBhvr rctx="IE">
                                        <p:cTn id="12" dur="indefinite"/>
                                        <p:tgtEl>
                                          <p:spTgt spid="10"/>
                                        </p:tgtEl>
                                      </p:cBhvr>
                                    </p:animEffect>
                                  </p:childTnLst>
                                </p:cTn>
                              </p:par>
                              <p:par>
                                <p:cTn id="13" presetID="9" presetClass="emph" presetSubtype="0" nodeType="withEffect">
                                  <p:stCondLst>
                                    <p:cond delay="0"/>
                                  </p:stCondLst>
                                  <p:childTnLst>
                                    <p:set>
                                      <p:cBhvr rctx="PPT">
                                        <p:cTn id="14" dur="indefinite"/>
                                        <p:tgtEl>
                                          <p:spTgt spid="4"/>
                                        </p:tgtEl>
                                        <p:attrNameLst>
                                          <p:attrName>style.opacity</p:attrName>
                                        </p:attrNameLst>
                                      </p:cBhvr>
                                      <p:to>
                                        <p:strVal val="0.25"/>
                                      </p:to>
                                    </p:set>
                                    <p:animEffect filter="image" prLst="opacity: 0.25">
                                      <p:cBhvr rctx="IE">
                                        <p:cTn id="15" dur="indefinite"/>
                                        <p:tgtEl>
                                          <p:spTgt spid="4"/>
                                        </p:tgtEl>
                                      </p:cBhvr>
                                    </p:animEffect>
                                  </p:childTnLst>
                                </p:cTn>
                              </p:par>
                              <p:par>
                                <p:cTn id="16" presetID="9" presetClass="emph" presetSubtype="0" nodeType="withEffect">
                                  <p:stCondLst>
                                    <p:cond delay="0"/>
                                  </p:stCondLst>
                                  <p:childTnLst>
                                    <p:set>
                                      <p:cBhvr rctx="PPT">
                                        <p:cTn id="17" dur="indefinite"/>
                                        <p:tgtEl>
                                          <p:spTgt spid="2"/>
                                        </p:tgtEl>
                                        <p:attrNameLst>
                                          <p:attrName>style.opacity</p:attrName>
                                        </p:attrNameLst>
                                      </p:cBhvr>
                                      <p:to>
                                        <p:strVal val="0.25"/>
                                      </p:to>
                                    </p:set>
                                    <p:animEffect filter="image" prLst="opacity: 0.25">
                                      <p:cBhvr rctx="IE">
                                        <p:cTn id="18" dur="indefinite"/>
                                        <p:tgtEl>
                                          <p:spTgt spid="2"/>
                                        </p:tgtEl>
                                      </p:cBhvr>
                                    </p:animEffect>
                                  </p:childTnLst>
                                </p:cTn>
                              </p:par>
                              <p:par>
                                <p:cTn id="19" presetID="9" presetClass="emph" presetSubtype="0" grpId="0" nodeType="withEffect">
                                  <p:stCondLst>
                                    <p:cond delay="0"/>
                                  </p:stCondLst>
                                  <p:childTnLst>
                                    <p:set>
                                      <p:cBhvr rctx="PPT">
                                        <p:cTn id="20" dur="indefinite"/>
                                        <p:tgtEl>
                                          <p:spTgt spid="1051">
                                            <p:txEl>
                                              <p:pRg st="0" end="0"/>
                                            </p:txEl>
                                          </p:spTgt>
                                        </p:tgtEl>
                                        <p:attrNameLst>
                                          <p:attrName>style.opacity</p:attrName>
                                        </p:attrNameLst>
                                      </p:cBhvr>
                                      <p:to>
                                        <p:strVal val="0.25"/>
                                      </p:to>
                                    </p:set>
                                    <p:animEffect filter="image" prLst="opacity: 0.25">
                                      <p:cBhvr rctx="IE">
                                        <p:cTn id="21" dur="indefinite"/>
                                        <p:tgtEl>
                                          <p:spTgt spid="1051">
                                            <p:txEl>
                                              <p:pRg st="0" end="0"/>
                                            </p:txEl>
                                          </p:spTgt>
                                        </p:tgtEl>
                                      </p:cBhvr>
                                    </p:animEffect>
                                  </p:childTnLst>
                                </p:cTn>
                              </p:par>
                              <p:par>
                                <p:cTn id="22" presetID="9" presetClass="emph" presetSubtype="0" grpId="0" nodeType="withEffect">
                                  <p:stCondLst>
                                    <p:cond delay="0"/>
                                  </p:stCondLst>
                                  <p:childTnLst>
                                    <p:set>
                                      <p:cBhvr rctx="PPT">
                                        <p:cTn id="23" dur="indefinite"/>
                                        <p:tgtEl>
                                          <p:spTgt spid="1053">
                                            <p:txEl>
                                              <p:pRg st="0" end="0"/>
                                            </p:txEl>
                                          </p:spTgt>
                                        </p:tgtEl>
                                        <p:attrNameLst>
                                          <p:attrName>style.opacity</p:attrName>
                                        </p:attrNameLst>
                                      </p:cBhvr>
                                      <p:to>
                                        <p:strVal val="0.25"/>
                                      </p:to>
                                    </p:set>
                                    <p:animEffect filter="image" prLst="opacity: 0.25">
                                      <p:cBhvr rctx="IE">
                                        <p:cTn id="24" dur="indefinite"/>
                                        <p:tgtEl>
                                          <p:spTgt spid="1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build="p"/>
      <p:bldP spid="1053" grpId="0" build="p"/>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40" name="Google Shape;740;p48"/>
          <p:cNvSpPr/>
          <p:nvPr/>
        </p:nvSpPr>
        <p:spPr>
          <a:xfrm>
            <a:off x="5817225" y="2147175"/>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5173325" y="3374900"/>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txBox="1">
            <a:spLocks noGrp="1"/>
          </p:cNvSpPr>
          <p:nvPr>
            <p:ph type="title"/>
          </p:nvPr>
        </p:nvSpPr>
        <p:spPr>
          <a:xfrm>
            <a:off x="2124712" y="1421408"/>
            <a:ext cx="5066310" cy="1758781"/>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4800" dirty="0" smtClean="0"/>
              <a:t>04. </a:t>
            </a:r>
            <a:r>
              <a:rPr lang="en" dirty="0" smtClean="0"/>
              <a:t/>
            </a:r>
            <a:br>
              <a:rPr lang="en" dirty="0" smtClean="0"/>
            </a:br>
            <a:r>
              <a:rPr lang="en" dirty="0" smtClean="0"/>
              <a:t>Data Exploration (EDA)</a:t>
            </a:r>
            <a:endParaRPr dirty="0"/>
          </a:p>
        </p:txBody>
      </p:sp>
    </p:spTree>
    <p:extLst>
      <p:ext uri="{BB962C8B-B14F-4D97-AF65-F5344CB8AC3E}">
        <p14:creationId xmlns:p14="http://schemas.microsoft.com/office/powerpoint/2010/main" val="24456137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34" name="Google Shape;734;p48"/>
          <p:cNvSpPr txBox="1">
            <a:spLocks noGrp="1"/>
          </p:cNvSpPr>
          <p:nvPr>
            <p:ph type="title" idx="4294967295"/>
          </p:nvPr>
        </p:nvSpPr>
        <p:spPr>
          <a:xfrm>
            <a:off x="1166925" y="2176339"/>
            <a:ext cx="1864500" cy="42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smtClean="0"/>
              <a:t>Spain</a:t>
            </a:r>
            <a:endParaRPr sz="2000" b="0" dirty="0"/>
          </a:p>
        </p:txBody>
      </p:sp>
      <p:sp>
        <p:nvSpPr>
          <p:cNvPr id="735" name="Google Shape;735;p48"/>
          <p:cNvSpPr txBox="1">
            <a:spLocks noGrp="1"/>
          </p:cNvSpPr>
          <p:nvPr>
            <p:ph type="subTitle" idx="4294967295"/>
          </p:nvPr>
        </p:nvSpPr>
        <p:spPr>
          <a:xfrm>
            <a:off x="1166925" y="2563789"/>
            <a:ext cx="2266500"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smtClean="0"/>
              <a:t>3 hourly load shortfall</a:t>
            </a:r>
            <a:endParaRPr dirty="0"/>
          </a:p>
        </p:txBody>
      </p:sp>
      <p:sp>
        <p:nvSpPr>
          <p:cNvPr id="738" name="Google Shape;738;p48"/>
          <p:cNvSpPr/>
          <p:nvPr/>
        </p:nvSpPr>
        <p:spPr>
          <a:xfrm>
            <a:off x="703300" y="2298989"/>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7519900" y="1356277"/>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7213224" y="4257769"/>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Load shortfall Data</a:t>
            </a:r>
            <a:endParaRPr sz="2800" dirty="0"/>
          </a:p>
        </p:txBody>
      </p:sp>
      <p:pic>
        <p:nvPicPr>
          <p:cNvPr id="2" name="Picture 1"/>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ackgroundRemoval t="5349" b="89896" l="8571" r="90000"/>
                    </a14:imgEffect>
                  </a14:imgLayer>
                </a14:imgProps>
              </a:ext>
              <a:ext uri="{28A0092B-C50C-407E-A947-70E740481C1C}">
                <a14:useLocalDpi xmlns:a14="http://schemas.microsoft.com/office/drawing/2010/main" val="0"/>
              </a:ext>
            </a:extLst>
          </a:blip>
          <a:srcRect l="9270" t="4483" r="18596" b="19429"/>
          <a:stretch/>
        </p:blipFill>
        <p:spPr>
          <a:xfrm>
            <a:off x="2441307" y="1263887"/>
            <a:ext cx="4462027" cy="3770898"/>
          </a:xfrm>
          <a:prstGeom prst="rect">
            <a:avLst/>
          </a:prstGeom>
        </p:spPr>
      </p:pic>
      <p:sp>
        <p:nvSpPr>
          <p:cNvPr id="739" name="Google Shape;739;p48"/>
          <p:cNvSpPr/>
          <p:nvPr/>
        </p:nvSpPr>
        <p:spPr>
          <a:xfrm>
            <a:off x="3631860" y="1756976"/>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txBox="1">
            <a:spLocks noGrp="1"/>
          </p:cNvSpPr>
          <p:nvPr>
            <p:ph type="title" idx="4294967295"/>
          </p:nvPr>
        </p:nvSpPr>
        <p:spPr>
          <a:xfrm>
            <a:off x="3832450" y="1634415"/>
            <a:ext cx="1864500" cy="42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smtClean="0"/>
              <a:t>Bercelona</a:t>
            </a:r>
            <a:endParaRPr sz="2000" b="0" dirty="0"/>
          </a:p>
        </p:txBody>
      </p:sp>
      <p:sp>
        <p:nvSpPr>
          <p:cNvPr id="64" name="Google Shape;739;p48"/>
          <p:cNvSpPr/>
          <p:nvPr/>
        </p:nvSpPr>
        <p:spPr>
          <a:xfrm>
            <a:off x="3433425" y="2679965"/>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36;p48"/>
          <p:cNvSpPr txBox="1">
            <a:spLocks/>
          </p:cNvSpPr>
          <p:nvPr/>
        </p:nvSpPr>
        <p:spPr>
          <a:xfrm>
            <a:off x="3165735" y="2879528"/>
            <a:ext cx="932250"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Bilbao</a:t>
            </a:r>
            <a:endParaRPr lang="en-US" sz="2000" b="0" dirty="0"/>
          </a:p>
        </p:txBody>
      </p:sp>
      <p:sp>
        <p:nvSpPr>
          <p:cNvPr id="66" name="Google Shape;739;p48"/>
          <p:cNvSpPr/>
          <p:nvPr/>
        </p:nvSpPr>
        <p:spPr>
          <a:xfrm>
            <a:off x="4768944" y="2326721"/>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36;p48"/>
          <p:cNvSpPr txBox="1">
            <a:spLocks/>
          </p:cNvSpPr>
          <p:nvPr/>
        </p:nvSpPr>
        <p:spPr>
          <a:xfrm>
            <a:off x="4470236" y="2555645"/>
            <a:ext cx="1195696"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Madrid</a:t>
            </a:r>
            <a:endParaRPr lang="en-US" sz="2000" b="0" dirty="0"/>
          </a:p>
        </p:txBody>
      </p:sp>
      <p:sp>
        <p:nvSpPr>
          <p:cNvPr id="68" name="Google Shape;739;p48"/>
          <p:cNvSpPr/>
          <p:nvPr/>
        </p:nvSpPr>
        <p:spPr>
          <a:xfrm>
            <a:off x="3625866" y="3773870"/>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36;p48"/>
          <p:cNvSpPr txBox="1">
            <a:spLocks/>
          </p:cNvSpPr>
          <p:nvPr/>
        </p:nvSpPr>
        <p:spPr>
          <a:xfrm>
            <a:off x="3327158" y="4002794"/>
            <a:ext cx="1195696"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Seville</a:t>
            </a:r>
            <a:endParaRPr lang="en-US" sz="2000" b="0" dirty="0"/>
          </a:p>
        </p:txBody>
      </p:sp>
      <p:sp>
        <p:nvSpPr>
          <p:cNvPr id="70" name="Google Shape;739;p48"/>
          <p:cNvSpPr/>
          <p:nvPr/>
        </p:nvSpPr>
        <p:spPr>
          <a:xfrm>
            <a:off x="4918639" y="3397699"/>
            <a:ext cx="200590" cy="184779"/>
          </a:xfrm>
          <a:custGeom>
            <a:avLst/>
            <a:gdLst/>
            <a:ahLst/>
            <a:cxnLst/>
            <a:rect l="l" t="t" r="r" b="b"/>
            <a:pathLst>
              <a:path w="16604" h="16635" extrusionOk="0">
                <a:moveTo>
                  <a:pt x="1" y="0"/>
                </a:moveTo>
                <a:lnTo>
                  <a:pt x="1" y="16635"/>
                </a:lnTo>
                <a:lnTo>
                  <a:pt x="16603" y="16635"/>
                </a:lnTo>
                <a:lnTo>
                  <a:pt x="16603" y="0"/>
                </a:ln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36;p48"/>
          <p:cNvSpPr txBox="1">
            <a:spLocks/>
          </p:cNvSpPr>
          <p:nvPr/>
        </p:nvSpPr>
        <p:spPr>
          <a:xfrm>
            <a:off x="4619931" y="3626623"/>
            <a:ext cx="1195696" cy="2944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2000" b="0" dirty="0" smtClean="0"/>
              <a:t>Valencia</a:t>
            </a:r>
            <a:endParaRPr lang="en-US" sz="2000" b="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9"/>
          <p:cNvSpPr txBox="1">
            <a:spLocks noGrp="1"/>
          </p:cNvSpPr>
          <p:nvPr>
            <p:ph type="title" idx="15"/>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Data Cleaning</a:t>
            </a:r>
            <a:endParaRPr sz="2800" dirty="0"/>
          </a:p>
        </p:txBody>
      </p:sp>
      <p:sp>
        <p:nvSpPr>
          <p:cNvPr id="65" name="Google Shape;734;p48"/>
          <p:cNvSpPr txBox="1">
            <a:spLocks noGrp="1"/>
          </p:cNvSpPr>
          <p:nvPr>
            <p:ph type="title" idx="4294967295"/>
          </p:nvPr>
        </p:nvSpPr>
        <p:spPr>
          <a:xfrm>
            <a:off x="1387366" y="1647452"/>
            <a:ext cx="6684578" cy="42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smtClean="0">
                <a:latin typeface="Righteous" panose="020B0604020202020204" charset="0"/>
              </a:rPr>
              <a:t>Data imported</a:t>
            </a:r>
            <a:endParaRPr sz="2000" b="0" dirty="0">
              <a:latin typeface="Righteous" panose="020B0604020202020204" charset="0"/>
            </a:endParaRPr>
          </a:p>
        </p:txBody>
      </p:sp>
      <p:sp>
        <p:nvSpPr>
          <p:cNvPr id="66" name="Google Shape;734;p48"/>
          <p:cNvSpPr txBox="1">
            <a:spLocks noGrp="1"/>
          </p:cNvSpPr>
          <p:nvPr>
            <p:ph type="title" idx="4294967295"/>
          </p:nvPr>
        </p:nvSpPr>
        <p:spPr>
          <a:xfrm>
            <a:off x="1387366" y="2550405"/>
            <a:ext cx="6684578" cy="372628"/>
          </a:xfrm>
          <a:prstGeom prst="rect">
            <a:avLst/>
          </a:prstGeom>
        </p:spPr>
        <p:txBody>
          <a:bodyPr spcFirstLastPara="1" wrap="square" lIns="91425" tIns="91425" rIns="91425" bIns="91425" anchor="ctr" anchorCtr="0">
            <a:noAutofit/>
          </a:bodyPr>
          <a:lstStyle/>
          <a:p>
            <a:pPr algn="l">
              <a:lnSpc>
                <a:spcPct val="150000"/>
              </a:lnSpc>
            </a:pPr>
            <a:r>
              <a:rPr lang="en-US" sz="2000" b="0" dirty="0">
                <a:latin typeface="Righteous" panose="020B0604020202020204" charset="0"/>
              </a:rPr>
              <a:t>Data cleaning and </a:t>
            </a:r>
            <a:r>
              <a:rPr lang="en-US" sz="2000" b="0" dirty="0" smtClean="0">
                <a:latin typeface="Righteous" panose="020B0604020202020204" charset="0"/>
              </a:rPr>
              <a:t>formatting</a:t>
            </a:r>
            <a:endParaRPr lang="en-US" sz="2000" b="0" dirty="0">
              <a:latin typeface="Righteous" panose="020B0604020202020204" charset="0"/>
            </a:endParaRPr>
          </a:p>
        </p:txBody>
      </p:sp>
      <p:sp>
        <p:nvSpPr>
          <p:cNvPr id="67" name="Google Shape;734;p48"/>
          <p:cNvSpPr txBox="1">
            <a:spLocks noGrp="1"/>
          </p:cNvSpPr>
          <p:nvPr>
            <p:ph type="title" idx="4294967295"/>
          </p:nvPr>
        </p:nvSpPr>
        <p:spPr>
          <a:xfrm>
            <a:off x="1387366" y="3379094"/>
            <a:ext cx="6684578" cy="509128"/>
          </a:xfrm>
          <a:prstGeom prst="rect">
            <a:avLst/>
          </a:prstGeom>
        </p:spPr>
        <p:txBody>
          <a:bodyPr spcFirstLastPara="1" wrap="square" lIns="91425" tIns="91425" rIns="91425" bIns="91425" anchor="ctr" anchorCtr="0">
            <a:noAutofit/>
          </a:bodyPr>
          <a:lstStyle/>
          <a:p>
            <a:pPr algn="l">
              <a:lnSpc>
                <a:spcPct val="150000"/>
              </a:lnSpc>
            </a:pPr>
            <a:r>
              <a:rPr lang="en-US" sz="2000" b="0" dirty="0" smtClean="0">
                <a:latin typeface="Righteous" panose="020B0604020202020204" charset="0"/>
              </a:rPr>
              <a:t>Filling null values</a:t>
            </a:r>
            <a:endParaRPr lang="en-US" sz="2000" b="0" dirty="0">
              <a:latin typeface="Righteous" panose="020B0604020202020204" charset="0"/>
            </a:endParaRPr>
          </a:p>
        </p:txBody>
      </p:sp>
      <p:sp>
        <p:nvSpPr>
          <p:cNvPr id="68" name="Google Shape;738;p48"/>
          <p:cNvSpPr/>
          <p:nvPr/>
        </p:nvSpPr>
        <p:spPr>
          <a:xfrm>
            <a:off x="850445" y="1708778"/>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38;p48"/>
          <p:cNvSpPr/>
          <p:nvPr/>
        </p:nvSpPr>
        <p:spPr>
          <a:xfrm>
            <a:off x="850445" y="2566355"/>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38;p48"/>
          <p:cNvSpPr/>
          <p:nvPr/>
        </p:nvSpPr>
        <p:spPr>
          <a:xfrm>
            <a:off x="850445" y="3489313"/>
            <a:ext cx="306676" cy="307248"/>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04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animBg="1"/>
      <p:bldP spid="69" grpId="0" animBg="1"/>
      <p:bldP spid="7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2159917" y="2250316"/>
            <a:ext cx="6984083" cy="2893184"/>
          </a:xfrm>
          <a:prstGeom prst="rect">
            <a:avLst/>
          </a:prstGeom>
        </p:spPr>
      </p:pic>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Load shortfall varies with time</a:t>
            </a:r>
            <a:endParaRPr sz="2800" dirty="0"/>
          </a:p>
        </p:txBody>
      </p:sp>
      <p:grpSp>
        <p:nvGrpSpPr>
          <p:cNvPr id="12" name="Group 11"/>
          <p:cNvGrpSpPr/>
          <p:nvPr/>
        </p:nvGrpSpPr>
        <p:grpSpPr>
          <a:xfrm>
            <a:off x="4687614" y="1107700"/>
            <a:ext cx="4141075" cy="1705874"/>
            <a:chOff x="3941379" y="1107700"/>
            <a:chExt cx="4482621" cy="1866728"/>
          </a:xfrm>
        </p:grpSpPr>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958332" y="1109015"/>
              <a:ext cx="4465668" cy="1847522"/>
            </a:xfrm>
            <a:prstGeom prst="rect">
              <a:avLst/>
            </a:prstGeom>
            <a:ln w="38100">
              <a:solidFill>
                <a:schemeClr val="bg2">
                  <a:lumMod val="75000"/>
                </a:schemeClr>
              </a:solidFill>
            </a:ln>
          </p:spPr>
        </p:pic>
        <p:sp>
          <p:nvSpPr>
            <p:cNvPr id="11" name="Rectangle 10"/>
            <p:cNvSpPr/>
            <p:nvPr/>
          </p:nvSpPr>
          <p:spPr>
            <a:xfrm>
              <a:off x="3941379" y="1107700"/>
              <a:ext cx="4482621" cy="1866728"/>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p:cNvSpPr/>
          <p:nvPr/>
        </p:nvSpPr>
        <p:spPr>
          <a:xfrm>
            <a:off x="3058510" y="2797224"/>
            <a:ext cx="252249" cy="1711713"/>
          </a:xfrm>
          <a:prstGeom prst="round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endCxn id="11" idx="1"/>
          </p:cNvCxnSpPr>
          <p:nvPr/>
        </p:nvCxnSpPr>
        <p:spPr>
          <a:xfrm flipV="1">
            <a:off x="3310759" y="1960637"/>
            <a:ext cx="1376855" cy="1118894"/>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735;p48"/>
          <p:cNvSpPr txBox="1">
            <a:spLocks noGrp="1"/>
          </p:cNvSpPr>
          <p:nvPr>
            <p:ph type="subTitle" idx="4294967295"/>
          </p:nvPr>
        </p:nvSpPr>
        <p:spPr>
          <a:xfrm>
            <a:off x="0" y="1311897"/>
            <a:ext cx="3511976" cy="2385011"/>
          </a:xfrm>
          <a:prstGeom prst="rect">
            <a:avLst/>
          </a:prstGeom>
        </p:spPr>
        <p:txBody>
          <a:bodyPr spcFirstLastPara="1" wrap="square" lIns="91425" tIns="91425" rIns="91425" bIns="91425" anchor="t" anchorCtr="0">
            <a:noAutofit/>
          </a:bodyPr>
          <a:lstStyle/>
          <a:p>
            <a:pPr marL="285750" indent="-285750">
              <a:lnSpc>
                <a:spcPct val="150000"/>
              </a:lnSpc>
            </a:pPr>
            <a:r>
              <a:rPr lang="en" sz="1600" dirty="0" smtClean="0"/>
              <a:t>91,998 hours of data</a:t>
            </a:r>
          </a:p>
          <a:p>
            <a:pPr marL="285750" indent="-285750">
              <a:lnSpc>
                <a:spcPct val="150000"/>
              </a:lnSpc>
            </a:pPr>
            <a:r>
              <a:rPr lang="en" sz="1600" dirty="0" smtClean="0"/>
              <a:t>Load shortfall measured in MWH</a:t>
            </a:r>
          </a:p>
          <a:p>
            <a:pPr marL="285750" indent="-285750">
              <a:lnSpc>
                <a:spcPct val="150000"/>
              </a:lnSpc>
            </a:pPr>
            <a:r>
              <a:rPr lang="en" sz="1600" dirty="0" smtClean="0"/>
              <a:t>Mean</a:t>
            </a:r>
            <a:r>
              <a:rPr lang="en" sz="1600" dirty="0"/>
              <a:t>: </a:t>
            </a:r>
            <a:r>
              <a:rPr lang="en" sz="1600" dirty="0" smtClean="0"/>
              <a:t>10,673.86</a:t>
            </a:r>
          </a:p>
          <a:p>
            <a:pPr marL="285750" indent="-285750">
              <a:lnSpc>
                <a:spcPct val="150000"/>
              </a:lnSpc>
            </a:pPr>
            <a:r>
              <a:rPr lang="en" sz="1600" dirty="0" smtClean="0"/>
              <a:t>Median</a:t>
            </a:r>
            <a:r>
              <a:rPr lang="en" sz="1600" dirty="0"/>
              <a:t>: </a:t>
            </a:r>
            <a:r>
              <a:rPr lang="en" sz="1600" dirty="0" smtClean="0"/>
              <a:t>11,114.67</a:t>
            </a:r>
          </a:p>
          <a:p>
            <a:pPr marL="285750" indent="-285750">
              <a:lnSpc>
                <a:spcPct val="150000"/>
              </a:lnSpc>
            </a:pPr>
            <a:r>
              <a:rPr lang="en" sz="1600" dirty="0"/>
              <a:t>Min: -</a:t>
            </a:r>
            <a:r>
              <a:rPr lang="en" sz="1600" dirty="0" smtClean="0"/>
              <a:t>6,618.00</a:t>
            </a:r>
          </a:p>
          <a:p>
            <a:pPr marL="285750" indent="-285750">
              <a:lnSpc>
                <a:spcPct val="150000"/>
              </a:lnSpc>
            </a:pPr>
            <a:r>
              <a:rPr lang="en" sz="1600" dirty="0" smtClean="0"/>
              <a:t>Max</a:t>
            </a:r>
            <a:r>
              <a:rPr lang="en" sz="1600" dirty="0"/>
              <a:t>: </a:t>
            </a:r>
            <a:r>
              <a:rPr lang="en" sz="1600" dirty="0" smtClean="0"/>
              <a:t>31,904.00</a:t>
            </a:r>
          </a:p>
          <a:p>
            <a:pPr marL="0" lvl="0" indent="0" algn="l" rtl="0">
              <a:lnSpc>
                <a:spcPct val="150000"/>
              </a:lnSpc>
              <a:spcBef>
                <a:spcPts val="0"/>
              </a:spcBef>
              <a:spcAft>
                <a:spcPts val="0"/>
              </a:spcAft>
              <a:buNone/>
            </a:pPr>
            <a:endParaRPr sz="16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3 Hourly Variation of Load Shortfall </a:t>
            </a:r>
            <a:endParaRPr sz="2800"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20000" y="1117600"/>
            <a:ext cx="7694934" cy="4025900"/>
          </a:xfrm>
          <a:prstGeom prst="rect">
            <a:avLst/>
          </a:prstGeom>
        </p:spPr>
      </p:pic>
    </p:spTree>
    <p:extLst>
      <p:ext uri="{BB962C8B-B14F-4D97-AF65-F5344CB8AC3E}">
        <p14:creationId xmlns:p14="http://schemas.microsoft.com/office/powerpoint/2010/main" val="17671440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Variation by time of day</a:t>
            </a:r>
            <a:endParaRPr sz="2800"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11424" y="1128889"/>
            <a:ext cx="7712576" cy="4014611"/>
          </a:xfrm>
          <a:prstGeom prst="rect">
            <a:avLst/>
          </a:prstGeom>
        </p:spPr>
      </p:pic>
    </p:spTree>
    <p:extLst>
      <p:ext uri="{BB962C8B-B14F-4D97-AF65-F5344CB8AC3E}">
        <p14:creationId xmlns:p14="http://schemas.microsoft.com/office/powerpoint/2010/main" val="9373654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Grouping weather features by cities</a:t>
            </a:r>
            <a:endParaRPr sz="2800"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1484145"/>
            <a:ext cx="9144000" cy="3659355"/>
          </a:xfrm>
          <a:prstGeom prst="rect">
            <a:avLst/>
          </a:prstGeom>
        </p:spPr>
      </p:pic>
    </p:spTree>
    <p:extLst>
      <p:ext uri="{BB962C8B-B14F-4D97-AF65-F5344CB8AC3E}">
        <p14:creationId xmlns:p14="http://schemas.microsoft.com/office/powerpoint/2010/main" val="1685384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Cities with similar weather features</a:t>
            </a:r>
            <a:endParaRPr sz="2800" dirty="0"/>
          </a:p>
        </p:txBody>
      </p:sp>
      <p:graphicFrame>
        <p:nvGraphicFramePr>
          <p:cNvPr id="2" name="Table 1"/>
          <p:cNvGraphicFramePr>
            <a:graphicFrameLocks noGrp="1"/>
          </p:cNvGraphicFramePr>
          <p:nvPr>
            <p:extLst>
              <p:ext uri="{D42A27DB-BD31-4B8C-83A1-F6EECF244321}">
                <p14:modId xmlns:p14="http://schemas.microsoft.com/office/powerpoint/2010/main" val="4199727395"/>
              </p:ext>
            </p:extLst>
          </p:nvPr>
        </p:nvGraphicFramePr>
        <p:xfrm>
          <a:off x="797169" y="1114180"/>
          <a:ext cx="7626831" cy="3634864"/>
        </p:xfrm>
        <a:graphic>
          <a:graphicData uri="http://schemas.openxmlformats.org/drawingml/2006/table">
            <a:tbl>
              <a:tblPr firstRow="1" bandRow="1">
                <a:tableStyleId>{FE97FC8F-15A4-4B7D-B07F-4AA0283E29EF}</a:tableStyleId>
              </a:tblPr>
              <a:tblGrid>
                <a:gridCol w="676924">
                  <a:extLst>
                    <a:ext uri="{9D8B030D-6E8A-4147-A177-3AD203B41FA5}">
                      <a16:colId xmlns:a16="http://schemas.microsoft.com/office/drawing/2014/main" val="3851976186"/>
                    </a:ext>
                  </a:extLst>
                </a:gridCol>
                <a:gridCol w="4632064">
                  <a:extLst>
                    <a:ext uri="{9D8B030D-6E8A-4147-A177-3AD203B41FA5}">
                      <a16:colId xmlns:a16="http://schemas.microsoft.com/office/drawing/2014/main" val="1291401923"/>
                    </a:ext>
                  </a:extLst>
                </a:gridCol>
                <a:gridCol w="2317843">
                  <a:extLst>
                    <a:ext uri="{9D8B030D-6E8A-4147-A177-3AD203B41FA5}">
                      <a16:colId xmlns:a16="http://schemas.microsoft.com/office/drawing/2014/main" val="4198234522"/>
                    </a:ext>
                  </a:extLst>
                </a:gridCol>
              </a:tblGrid>
              <a:tr h="456712">
                <a:tc>
                  <a:txBody>
                    <a:bodyPr/>
                    <a:lstStyle/>
                    <a:p>
                      <a:r>
                        <a:rPr lang="en-US" sz="2000" dirty="0" smtClean="0">
                          <a:solidFill>
                            <a:schemeClr val="accent6"/>
                          </a:solidFill>
                          <a:latin typeface="Righteous" panose="020B0604020202020204" charset="0"/>
                        </a:rPr>
                        <a:t>S/N</a:t>
                      </a:r>
                      <a:endParaRPr lang="en-US" sz="2000" dirty="0">
                        <a:solidFill>
                          <a:schemeClr val="accent6"/>
                        </a:solidFill>
                        <a:latin typeface="Righteous" panose="020B0604020202020204" charset="0"/>
                      </a:endParaRPr>
                    </a:p>
                  </a:txBody>
                  <a:tcPr/>
                </a:tc>
                <a:tc>
                  <a:txBody>
                    <a:bodyPr/>
                    <a:lstStyle/>
                    <a:p>
                      <a:r>
                        <a:rPr lang="en-US" sz="2000" dirty="0" smtClean="0">
                          <a:solidFill>
                            <a:schemeClr val="accent6"/>
                          </a:solidFill>
                          <a:latin typeface="Righteous" panose="020B0604020202020204" charset="0"/>
                        </a:rPr>
                        <a:t>Cities</a:t>
                      </a:r>
                      <a:endParaRPr lang="en-US" sz="2000" dirty="0">
                        <a:solidFill>
                          <a:schemeClr val="accent6"/>
                        </a:solidFill>
                        <a:latin typeface="Righteous" panose="020B0604020202020204" charset="0"/>
                      </a:endParaRPr>
                    </a:p>
                  </a:txBody>
                  <a:tcPr/>
                </a:tc>
                <a:tc>
                  <a:txBody>
                    <a:bodyPr/>
                    <a:lstStyle/>
                    <a:p>
                      <a:r>
                        <a:rPr lang="en-US" sz="2000" dirty="0" smtClean="0">
                          <a:solidFill>
                            <a:schemeClr val="accent6"/>
                          </a:solidFill>
                          <a:latin typeface="Righteous" panose="020B0604020202020204" charset="0"/>
                        </a:rPr>
                        <a:t>Similar features</a:t>
                      </a:r>
                      <a:endParaRPr lang="en-US" sz="2000" dirty="0">
                        <a:solidFill>
                          <a:schemeClr val="accent6"/>
                        </a:solidFill>
                        <a:latin typeface="Righteous" panose="020B0604020202020204" charset="0"/>
                      </a:endParaRPr>
                    </a:p>
                  </a:txBody>
                  <a:tcPr/>
                </a:tc>
                <a:extLst>
                  <a:ext uri="{0D108BD9-81ED-4DB2-BD59-A6C34878D82A}">
                    <a16:rowId xmlns:a16="http://schemas.microsoft.com/office/drawing/2014/main" val="1243197776"/>
                  </a:ext>
                </a:extLst>
              </a:tr>
              <a:tr h="412852">
                <a:tc>
                  <a:txBody>
                    <a:bodyPr/>
                    <a:lstStyle/>
                    <a:p>
                      <a:r>
                        <a:rPr lang="en-US" sz="2000" dirty="0" smtClean="0">
                          <a:solidFill>
                            <a:schemeClr val="accent6"/>
                          </a:solidFill>
                          <a:latin typeface="Spartan"/>
                        </a:rPr>
                        <a:t>1.</a:t>
                      </a:r>
                      <a:endParaRPr lang="en-US" sz="2000" dirty="0">
                        <a:solidFill>
                          <a:schemeClr val="accent6"/>
                        </a:solidFill>
                        <a:latin typeface="Spartan"/>
                      </a:endParaRPr>
                    </a:p>
                  </a:txBody>
                  <a:tcPr/>
                </a:tc>
                <a:tc>
                  <a:txBody>
                    <a:bodyPr/>
                    <a:lstStyle/>
                    <a:p>
                      <a:r>
                        <a:rPr lang="es-ES" sz="2000" dirty="0" smtClean="0">
                          <a:solidFill>
                            <a:schemeClr val="accent6"/>
                          </a:solidFill>
                          <a:latin typeface="Spartan"/>
                        </a:rPr>
                        <a:t>Barcelona, Bilbao, Madrid, </a:t>
                      </a:r>
                      <a:r>
                        <a:rPr lang="es-ES" sz="2000" dirty="0" err="1" smtClean="0">
                          <a:solidFill>
                            <a:schemeClr val="accent6"/>
                          </a:solidFill>
                          <a:latin typeface="Spartan"/>
                        </a:rPr>
                        <a:t>Seville</a:t>
                      </a:r>
                      <a:r>
                        <a:rPr lang="es-ES" sz="2000" dirty="0" smtClean="0">
                          <a:solidFill>
                            <a:schemeClr val="accent6"/>
                          </a:solidFill>
                          <a:latin typeface="Spartan"/>
                        </a:rPr>
                        <a:t>, Valencia</a:t>
                      </a:r>
                      <a:endParaRPr lang="en-US" sz="2000" dirty="0">
                        <a:solidFill>
                          <a:schemeClr val="accent6"/>
                        </a:solidFill>
                        <a:latin typeface="Spartan"/>
                      </a:endParaRPr>
                    </a:p>
                  </a:txBody>
                  <a:tcPr/>
                </a:tc>
                <a:tc>
                  <a:txBody>
                    <a:bodyPr/>
                    <a:lstStyle/>
                    <a:p>
                      <a:r>
                        <a:rPr lang="en-US" sz="2000" dirty="0" err="1" smtClean="0">
                          <a:solidFill>
                            <a:schemeClr val="accent6"/>
                          </a:solidFill>
                          <a:latin typeface="Spartan"/>
                        </a:rPr>
                        <a:t>wind_speed</a:t>
                      </a:r>
                      <a:r>
                        <a:rPr lang="en-US" sz="2000" dirty="0" smtClean="0">
                          <a:solidFill>
                            <a:schemeClr val="accent6"/>
                          </a:solidFill>
                          <a:latin typeface="Spartan"/>
                        </a:rPr>
                        <a:t>, temp</a:t>
                      </a:r>
                      <a:endParaRPr lang="en-US" sz="2000" dirty="0">
                        <a:solidFill>
                          <a:schemeClr val="accent6"/>
                        </a:solidFill>
                        <a:latin typeface="Spartan"/>
                      </a:endParaRPr>
                    </a:p>
                  </a:txBody>
                  <a:tcPr/>
                </a:tc>
                <a:extLst>
                  <a:ext uri="{0D108BD9-81ED-4DB2-BD59-A6C34878D82A}">
                    <a16:rowId xmlns:a16="http://schemas.microsoft.com/office/drawing/2014/main" val="876382808"/>
                  </a:ext>
                </a:extLst>
              </a:tr>
              <a:tr h="412852">
                <a:tc>
                  <a:txBody>
                    <a:bodyPr/>
                    <a:lstStyle/>
                    <a:p>
                      <a:r>
                        <a:rPr lang="en-US" sz="2000" dirty="0" smtClean="0">
                          <a:solidFill>
                            <a:schemeClr val="accent6"/>
                          </a:solidFill>
                          <a:latin typeface="Spartan"/>
                        </a:rPr>
                        <a:t>2.</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Barcelona, Bilbao, Madrid, Valencia</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pressure</a:t>
                      </a:r>
                      <a:endParaRPr lang="en-US" sz="2000" dirty="0">
                        <a:solidFill>
                          <a:schemeClr val="accent6"/>
                        </a:solidFill>
                        <a:latin typeface="Spartan"/>
                      </a:endParaRPr>
                    </a:p>
                  </a:txBody>
                  <a:tcPr/>
                </a:tc>
                <a:extLst>
                  <a:ext uri="{0D108BD9-81ED-4DB2-BD59-A6C34878D82A}">
                    <a16:rowId xmlns:a16="http://schemas.microsoft.com/office/drawing/2014/main" val="3141576638"/>
                  </a:ext>
                </a:extLst>
              </a:tr>
              <a:tr h="412852">
                <a:tc>
                  <a:txBody>
                    <a:bodyPr/>
                    <a:lstStyle/>
                    <a:p>
                      <a:r>
                        <a:rPr lang="en-US" sz="2000" dirty="0" smtClean="0">
                          <a:solidFill>
                            <a:schemeClr val="accent6"/>
                          </a:solidFill>
                          <a:latin typeface="Spartan"/>
                        </a:rPr>
                        <a:t>3.</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Madrid, Seville, Valencia</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humidity</a:t>
                      </a:r>
                      <a:endParaRPr lang="en-US" sz="2000" dirty="0">
                        <a:solidFill>
                          <a:schemeClr val="accent6"/>
                        </a:solidFill>
                        <a:latin typeface="Spartan"/>
                      </a:endParaRPr>
                    </a:p>
                  </a:txBody>
                  <a:tcPr/>
                </a:tc>
                <a:extLst>
                  <a:ext uri="{0D108BD9-81ED-4DB2-BD59-A6C34878D82A}">
                    <a16:rowId xmlns:a16="http://schemas.microsoft.com/office/drawing/2014/main" val="2027312738"/>
                  </a:ext>
                </a:extLst>
              </a:tr>
              <a:tr h="412852">
                <a:tc>
                  <a:txBody>
                    <a:bodyPr/>
                    <a:lstStyle/>
                    <a:p>
                      <a:r>
                        <a:rPr lang="en-US" sz="2000" dirty="0" smtClean="0">
                          <a:solidFill>
                            <a:schemeClr val="accent6"/>
                          </a:solidFill>
                          <a:latin typeface="Spartan"/>
                        </a:rPr>
                        <a:t>4.</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Bilbao, Madrid, Seville</a:t>
                      </a:r>
                      <a:endParaRPr lang="en-US" sz="2000" dirty="0">
                        <a:solidFill>
                          <a:schemeClr val="accent6"/>
                        </a:solidFill>
                        <a:latin typeface="Spartan"/>
                      </a:endParaRPr>
                    </a:p>
                  </a:txBody>
                  <a:tcPr/>
                </a:tc>
                <a:tc>
                  <a:txBody>
                    <a:bodyPr/>
                    <a:lstStyle/>
                    <a:p>
                      <a:r>
                        <a:rPr lang="en-US" sz="2000" dirty="0" err="1" smtClean="0">
                          <a:solidFill>
                            <a:schemeClr val="accent6"/>
                          </a:solidFill>
                          <a:latin typeface="Spartan"/>
                        </a:rPr>
                        <a:t>clouds_all</a:t>
                      </a:r>
                      <a:endParaRPr lang="en-US" sz="2000" dirty="0">
                        <a:solidFill>
                          <a:schemeClr val="accent6"/>
                        </a:solidFill>
                        <a:latin typeface="Spartan"/>
                      </a:endParaRPr>
                    </a:p>
                  </a:txBody>
                  <a:tcPr/>
                </a:tc>
                <a:extLst>
                  <a:ext uri="{0D108BD9-81ED-4DB2-BD59-A6C34878D82A}">
                    <a16:rowId xmlns:a16="http://schemas.microsoft.com/office/drawing/2014/main" val="820668188"/>
                  </a:ext>
                </a:extLst>
              </a:tr>
              <a:tr h="412852">
                <a:tc>
                  <a:txBody>
                    <a:bodyPr/>
                    <a:lstStyle/>
                    <a:p>
                      <a:r>
                        <a:rPr lang="en-US" sz="2000" dirty="0" smtClean="0">
                          <a:solidFill>
                            <a:schemeClr val="accent6"/>
                          </a:solidFill>
                          <a:latin typeface="Spartan"/>
                        </a:rPr>
                        <a:t>5.</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Barcelona, Bilbao, Madrid, Seville</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rain_1h</a:t>
                      </a:r>
                      <a:endParaRPr lang="en-US" sz="2000" dirty="0">
                        <a:solidFill>
                          <a:schemeClr val="accent6"/>
                        </a:solidFill>
                        <a:latin typeface="Spartan"/>
                      </a:endParaRPr>
                    </a:p>
                  </a:txBody>
                  <a:tcPr/>
                </a:tc>
                <a:extLst>
                  <a:ext uri="{0D108BD9-81ED-4DB2-BD59-A6C34878D82A}">
                    <a16:rowId xmlns:a16="http://schemas.microsoft.com/office/drawing/2014/main" val="375414177"/>
                  </a:ext>
                </a:extLst>
              </a:tr>
              <a:tr h="412852">
                <a:tc>
                  <a:txBody>
                    <a:bodyPr/>
                    <a:lstStyle/>
                    <a:p>
                      <a:r>
                        <a:rPr lang="en-US" sz="2000" dirty="0" smtClean="0">
                          <a:solidFill>
                            <a:schemeClr val="accent6"/>
                          </a:solidFill>
                          <a:latin typeface="Spartan"/>
                        </a:rPr>
                        <a:t>6.</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Barcelona, Seville</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rain_3h</a:t>
                      </a:r>
                      <a:endParaRPr lang="en-US" sz="2000" dirty="0">
                        <a:solidFill>
                          <a:schemeClr val="accent6"/>
                        </a:solidFill>
                        <a:latin typeface="Spartan"/>
                      </a:endParaRPr>
                    </a:p>
                  </a:txBody>
                  <a:tcPr/>
                </a:tc>
                <a:extLst>
                  <a:ext uri="{0D108BD9-81ED-4DB2-BD59-A6C34878D82A}">
                    <a16:rowId xmlns:a16="http://schemas.microsoft.com/office/drawing/2014/main" val="3780056926"/>
                  </a:ext>
                </a:extLst>
              </a:tr>
              <a:tr h="412852">
                <a:tc>
                  <a:txBody>
                    <a:bodyPr/>
                    <a:lstStyle/>
                    <a:p>
                      <a:r>
                        <a:rPr lang="en-US" sz="2000" dirty="0" smtClean="0">
                          <a:solidFill>
                            <a:schemeClr val="accent6"/>
                          </a:solidFill>
                          <a:latin typeface="Spartan"/>
                        </a:rPr>
                        <a:t>7.</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Bilbao, Valencia</a:t>
                      </a:r>
                      <a:endParaRPr lang="en-US" sz="2000" dirty="0">
                        <a:solidFill>
                          <a:schemeClr val="accent6"/>
                        </a:solidFill>
                        <a:latin typeface="Spartan"/>
                      </a:endParaRPr>
                    </a:p>
                  </a:txBody>
                  <a:tcPr/>
                </a:tc>
                <a:tc>
                  <a:txBody>
                    <a:bodyPr/>
                    <a:lstStyle/>
                    <a:p>
                      <a:r>
                        <a:rPr lang="en-US" sz="2000" dirty="0" smtClean="0">
                          <a:solidFill>
                            <a:schemeClr val="accent6"/>
                          </a:solidFill>
                          <a:latin typeface="Spartan"/>
                        </a:rPr>
                        <a:t>snow_3h</a:t>
                      </a:r>
                      <a:endParaRPr lang="en-US" sz="2000" dirty="0">
                        <a:solidFill>
                          <a:schemeClr val="accent6"/>
                        </a:solidFill>
                        <a:latin typeface="Spartan"/>
                      </a:endParaRPr>
                    </a:p>
                  </a:txBody>
                  <a:tcPr/>
                </a:tc>
                <a:extLst>
                  <a:ext uri="{0D108BD9-81ED-4DB2-BD59-A6C34878D82A}">
                    <a16:rowId xmlns:a16="http://schemas.microsoft.com/office/drawing/2014/main" val="1110709679"/>
                  </a:ext>
                </a:extLst>
              </a:tr>
            </a:tbl>
          </a:graphicData>
        </a:graphic>
      </p:graphicFrame>
    </p:spTree>
    <p:extLst>
      <p:ext uri="{BB962C8B-B14F-4D97-AF65-F5344CB8AC3E}">
        <p14:creationId xmlns:p14="http://schemas.microsoft.com/office/powerpoint/2010/main" val="30039967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Hypothesis 1</a:t>
            </a:r>
            <a:endParaRPr sz="2800"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69586" y="1552141"/>
            <a:ext cx="2199467" cy="1791546"/>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2362225" y="1551896"/>
            <a:ext cx="2204978" cy="1797057"/>
          </a:xfrm>
          <a:prstGeom prst="rect">
            <a:avLst/>
          </a:prstGeom>
        </p:spPr>
      </p:pic>
      <p:pic>
        <p:nvPicPr>
          <p:cNvPr id="6" name="Picture 5"/>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4561692" y="1544043"/>
            <a:ext cx="2281439" cy="1816182"/>
          </a:xfrm>
          <a:prstGeom prst="rect">
            <a:avLst/>
          </a:prstGeom>
        </p:spPr>
      </p:pic>
      <p:pic>
        <p:nvPicPr>
          <p:cNvPr id="7" name="Picture 6"/>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Layer>
                </a14:imgProps>
              </a:ext>
            </a:extLst>
          </a:blip>
          <a:stretch>
            <a:fillRect/>
          </a:stretch>
        </p:blipFill>
        <p:spPr>
          <a:xfrm>
            <a:off x="6766670" y="1543872"/>
            <a:ext cx="2182929" cy="1808083"/>
          </a:xfrm>
          <a:prstGeom prst="rect">
            <a:avLst/>
          </a:prstGeom>
        </p:spPr>
      </p:pic>
      <p:pic>
        <p:nvPicPr>
          <p:cNvPr id="8" name="Picture 7"/>
          <p:cNvPicPr>
            <a:picLocks noChangeAspect="1"/>
          </p:cNvPicPr>
          <p:nvPr/>
        </p:nvPicPr>
        <p:blipFill>
          <a:blip r:embed="rId11">
            <a:extLst>
              <a:ext uri="{BEBA8EAE-BF5A-486C-A8C5-ECC9F3942E4B}">
                <a14:imgProps xmlns:a14="http://schemas.microsoft.com/office/drawing/2010/main">
                  <a14:imgLayer r:embed="rId12">
                    <a14:imgEffect>
                      <a14:colorTemperature colorTemp="4700"/>
                    </a14:imgEffect>
                  </a14:imgLayer>
                </a14:imgProps>
              </a:ext>
            </a:extLst>
          </a:blip>
          <a:stretch>
            <a:fillRect/>
          </a:stretch>
        </p:blipFill>
        <p:spPr>
          <a:xfrm>
            <a:off x="1306592" y="3340931"/>
            <a:ext cx="2182929" cy="1797058"/>
          </a:xfrm>
          <a:prstGeom prst="rect">
            <a:avLst/>
          </a:prstGeom>
        </p:spPr>
      </p:pic>
      <p:pic>
        <p:nvPicPr>
          <p:cNvPr id="9" name="Picture 8"/>
          <p:cNvPicPr>
            <a:picLocks noChangeAspect="1"/>
          </p:cNvPicPr>
          <p:nvPr/>
        </p:nvPicPr>
        <p:blipFill>
          <a:blip r:embed="rId13">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3470227" y="3343687"/>
            <a:ext cx="2182929" cy="1791545"/>
          </a:xfrm>
          <a:prstGeom prst="rect">
            <a:avLst/>
          </a:prstGeom>
        </p:spPr>
      </p:pic>
      <p:pic>
        <p:nvPicPr>
          <p:cNvPr id="10" name="Picture 9"/>
          <p:cNvPicPr>
            <a:picLocks noChangeAspect="1"/>
          </p:cNvPicPr>
          <p:nvPr/>
        </p:nvPicPr>
        <p:blipFill>
          <a:blip r:embed="rId15">
            <a:extLst>
              <a:ext uri="{BEBA8EAE-BF5A-486C-A8C5-ECC9F3942E4B}">
                <a14:imgProps xmlns:a14="http://schemas.microsoft.com/office/drawing/2010/main">
                  <a14:imgLayer r:embed="rId16">
                    <a14:imgEffect>
                      <a14:colorTemperature colorTemp="4700"/>
                    </a14:imgEffect>
                  </a14:imgLayer>
                </a14:imgProps>
              </a:ext>
            </a:extLst>
          </a:blip>
          <a:stretch>
            <a:fillRect/>
          </a:stretch>
        </p:blipFill>
        <p:spPr>
          <a:xfrm>
            <a:off x="5606300" y="3335417"/>
            <a:ext cx="2210491" cy="1808083"/>
          </a:xfrm>
          <a:prstGeom prst="rect">
            <a:avLst/>
          </a:prstGeom>
        </p:spPr>
      </p:pic>
      <mc:AlternateContent xmlns:mc="http://schemas.openxmlformats.org/markup-compatibility/2006" xmlns:a14="http://schemas.microsoft.com/office/drawing/2010/main">
        <mc:Choice Requires="a14">
          <p:sp>
            <p:nvSpPr>
              <p:cNvPr id="12" name="Google Shape;798;p50"/>
              <p:cNvSpPr txBox="1">
                <a:spLocks noGrp="1"/>
              </p:cNvSpPr>
              <p:nvPr>
                <p:ph type="title" idx="6"/>
              </p:nvPr>
            </p:nvSpPr>
            <p:spPr>
              <a:xfrm>
                <a:off x="709691" y="862699"/>
                <a:ext cx="7704000" cy="572700"/>
              </a:xfrm>
              <a:prstGeom prst="rect">
                <a:avLst/>
              </a:prstGeom>
            </p:spPr>
            <p:txBody>
              <a:bodyPr spcFirstLastPara="1" wrap="square" lIns="91425" tIns="91425" rIns="91425" bIns="91425" anchor="ctr" anchorCtr="0">
                <a:noAutofit/>
              </a:bodyPr>
              <a:lstStyle/>
              <a:p>
                <a:pPr lvl="0"/>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𝐻</m:t>
                        </m:r>
                      </m:e>
                      <m:sub>
                        <m:r>
                          <a:rPr lang="en-US" sz="2000" b="0" i="1" dirty="0" smtClean="0">
                            <a:latin typeface="Cambria Math" panose="02040503050406030204" pitchFamily="18" charset="0"/>
                          </a:rPr>
                          <m:t>0</m:t>
                        </m:r>
                      </m:sub>
                    </m:sSub>
                  </m:oMath>
                </a14:m>
                <a:r>
                  <a:rPr lang="en-US" sz="2000" b="0" dirty="0" smtClean="0">
                    <a:latin typeface="Spartan"/>
                  </a:rPr>
                  <a:t>: There </a:t>
                </a:r>
                <a:r>
                  <a:rPr lang="en-US" sz="2000" b="0" dirty="0">
                    <a:latin typeface="Spartan"/>
                  </a:rPr>
                  <a:t>is no relationship in the trend between the weather features from various cities.</a:t>
                </a:r>
                <a:endParaRPr sz="1600" dirty="0">
                  <a:latin typeface="Spartan"/>
                </a:endParaRPr>
              </a:p>
            </p:txBody>
          </p:sp>
        </mc:Choice>
        <mc:Fallback xmlns="">
          <p:sp>
            <p:nvSpPr>
              <p:cNvPr id="12" name="Google Shape;798;p50"/>
              <p:cNvSpPr txBox="1">
                <a:spLocks noGrp="1" noRot="1" noChangeAspect="1" noMove="1" noResize="1" noEditPoints="1" noAdjustHandles="1" noChangeArrowheads="1" noChangeShapeType="1" noTextEdit="1"/>
              </p:cNvSpPr>
              <p:nvPr>
                <p:ph type="title" idx="6"/>
              </p:nvPr>
            </p:nvSpPr>
            <p:spPr>
              <a:xfrm>
                <a:off x="709691" y="862699"/>
                <a:ext cx="7704000" cy="572700"/>
              </a:xfrm>
              <a:prstGeom prst="rect">
                <a:avLst/>
              </a:prstGeom>
              <a:blipFill>
                <a:blip r:embed="rId17"/>
                <a:stretch>
                  <a:fillRect t="-17204" b="-32258"/>
                </a:stretch>
              </a:blipFill>
            </p:spPr>
            <p:txBody>
              <a:bodyPr/>
              <a:lstStyle/>
              <a:p>
                <a:r>
                  <a:rPr lang="en-US">
                    <a:noFill/>
                  </a:rPr>
                  <a:t> </a:t>
                </a:r>
              </a:p>
            </p:txBody>
          </p:sp>
        </mc:Fallback>
      </mc:AlternateContent>
    </p:spTree>
    <p:extLst>
      <p:ext uri="{BB962C8B-B14F-4D97-AF65-F5344CB8AC3E}">
        <p14:creationId xmlns:p14="http://schemas.microsoft.com/office/powerpoint/2010/main" val="35181501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98" name="Google Shape;798;p50"/>
          <p:cNvSpPr txBox="1">
            <a:spLocks noGrp="1"/>
          </p:cNvSpPr>
          <p:nvPr>
            <p:ph type="title" idx="6"/>
          </p:nvPr>
        </p:nvSpPr>
        <p:spPr>
          <a:xfrm>
            <a:off x="720000" y="2615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Hypothesis 2</a:t>
            </a:r>
            <a:endParaRPr sz="2800" dirty="0"/>
          </a:p>
        </p:txBody>
      </p:sp>
      <mc:AlternateContent xmlns:mc="http://schemas.openxmlformats.org/markup-compatibility/2006" xmlns:a14="http://schemas.microsoft.com/office/drawing/2010/main">
        <mc:Choice Requires="a14">
          <p:sp>
            <p:nvSpPr>
              <p:cNvPr id="12" name="Google Shape;798;p50"/>
              <p:cNvSpPr txBox="1">
                <a:spLocks noGrp="1"/>
              </p:cNvSpPr>
              <p:nvPr>
                <p:ph type="title" idx="6"/>
              </p:nvPr>
            </p:nvSpPr>
            <p:spPr>
              <a:xfrm>
                <a:off x="709691" y="862699"/>
                <a:ext cx="7704000" cy="572700"/>
              </a:xfrm>
              <a:prstGeom prst="rect">
                <a:avLst/>
              </a:prstGeom>
            </p:spPr>
            <p:txBody>
              <a:bodyPr spcFirstLastPara="1" wrap="square" lIns="91425" tIns="91425" rIns="91425" bIns="91425" anchor="ctr" anchorCtr="0">
                <a:noAutofit/>
              </a:bodyPr>
              <a:lstStyle/>
              <a:p>
                <a:pPr lvl="0"/>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𝐻</m:t>
                        </m:r>
                      </m:e>
                      <m:sub>
                        <m:r>
                          <a:rPr lang="en-US" sz="2000" b="0" i="1" dirty="0" smtClean="0">
                            <a:latin typeface="Cambria Math" panose="02040503050406030204" pitchFamily="18" charset="0"/>
                          </a:rPr>
                          <m:t>0</m:t>
                        </m:r>
                      </m:sub>
                    </m:sSub>
                  </m:oMath>
                </a14:m>
                <a:r>
                  <a:rPr lang="en-US" sz="2000" b="0" dirty="0" smtClean="0">
                    <a:latin typeface="Spartan"/>
                  </a:rPr>
                  <a:t>: </a:t>
                </a:r>
                <a:r>
                  <a:rPr lang="en-US" sz="2000" b="0" dirty="0">
                    <a:latin typeface="Spartan"/>
                  </a:rPr>
                  <a:t>There is no relationship between the target variable (load shortfall) and the predictors.</a:t>
                </a:r>
                <a:endParaRPr sz="2000" dirty="0">
                  <a:latin typeface="Spartan"/>
                </a:endParaRPr>
              </a:p>
            </p:txBody>
          </p:sp>
        </mc:Choice>
        <mc:Fallback xmlns="">
          <p:sp>
            <p:nvSpPr>
              <p:cNvPr id="12" name="Google Shape;798;p50"/>
              <p:cNvSpPr txBox="1">
                <a:spLocks noGrp="1" noRot="1" noChangeAspect="1" noMove="1" noResize="1" noEditPoints="1" noAdjustHandles="1" noChangeArrowheads="1" noChangeShapeType="1" noTextEdit="1"/>
              </p:cNvSpPr>
              <p:nvPr>
                <p:ph type="title" idx="6"/>
              </p:nvPr>
            </p:nvSpPr>
            <p:spPr>
              <a:xfrm>
                <a:off x="709691" y="862699"/>
                <a:ext cx="7704000" cy="572700"/>
              </a:xfrm>
              <a:prstGeom prst="rect">
                <a:avLst/>
              </a:prstGeom>
              <a:blipFill>
                <a:blip r:embed="rId3"/>
                <a:stretch>
                  <a:fillRect t="-17204" b="-32258"/>
                </a:stretch>
              </a:blipFill>
            </p:spPr>
            <p:txBody>
              <a:bodyPr/>
              <a:lstStyle/>
              <a:p>
                <a:r>
                  <a:rPr lang="en-US">
                    <a:noFill/>
                  </a:rPr>
                  <a:t> </a:t>
                </a:r>
              </a:p>
            </p:txBody>
          </p:sp>
        </mc:Fallback>
      </mc:AlternateContent>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1096382" y="1435399"/>
            <a:ext cx="6930617" cy="3708101"/>
          </a:xfrm>
          <a:prstGeom prst="rect">
            <a:avLst/>
          </a:prstGeom>
        </p:spPr>
      </p:pic>
    </p:spTree>
    <p:extLst>
      <p:ext uri="{BB962C8B-B14F-4D97-AF65-F5344CB8AC3E}">
        <p14:creationId xmlns:p14="http://schemas.microsoft.com/office/powerpoint/2010/main" val="2493250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56256" y="1190821"/>
            <a:ext cx="1568874" cy="1556188"/>
          </a:xfrm>
          <a:prstGeom prst="rect">
            <a:avLst/>
          </a:prstGeom>
        </p:spPr>
      </p:pic>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525041" y="3051239"/>
            <a:ext cx="1685861" cy="1632171"/>
          </a:xfrm>
          <a:prstGeom prst="rect">
            <a:avLst/>
          </a:prstGeom>
        </p:spPr>
      </p:pic>
      <p:sp>
        <p:nvSpPr>
          <p:cNvPr id="1051" name="Google Shape;1051;p61"/>
          <p:cNvSpPr txBox="1">
            <a:spLocks noGrp="1"/>
          </p:cNvSpPr>
          <p:nvPr>
            <p:ph type="subTitle" idx="1"/>
          </p:nvPr>
        </p:nvSpPr>
        <p:spPr>
          <a:xfrm>
            <a:off x="5542650" y="3399075"/>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303302" y="1452088"/>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5542650" y="4013100"/>
            <a:ext cx="2907600"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Technical Adviser</a:t>
            </a:r>
            <a:endParaRPr dirty="0"/>
          </a:p>
        </p:txBody>
      </p:sp>
      <p:sp>
        <p:nvSpPr>
          <p:cNvPr id="1054" name="Google Shape;1054;p61"/>
          <p:cNvSpPr txBox="1">
            <a:spLocks noGrp="1"/>
          </p:cNvSpPr>
          <p:nvPr>
            <p:ph type="subTitle" idx="4"/>
          </p:nvPr>
        </p:nvSpPr>
        <p:spPr>
          <a:xfrm>
            <a:off x="2303302" y="2066123"/>
            <a:ext cx="2907600"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Specialist</a:t>
            </a:r>
            <a:endParaRPr dirty="0"/>
          </a:p>
        </p:txBody>
      </p:sp>
      <p:sp>
        <p:nvSpPr>
          <p:cNvPr id="1055" name="Google Shape;1055;p61"/>
          <p:cNvSpPr txBox="1">
            <a:spLocks noGrp="1"/>
          </p:cNvSpPr>
          <p:nvPr>
            <p:ph type="title"/>
          </p:nvPr>
        </p:nvSpPr>
        <p:spPr>
          <a:xfrm>
            <a:off x="720000" y="33060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210902" y="1142114"/>
            <a:ext cx="1568874" cy="1602980"/>
          </a:xfrm>
          <a:prstGeom prst="rect">
            <a:avLst/>
          </a:prstGeom>
        </p:spPr>
      </p:pic>
      <p:sp>
        <p:nvSpPr>
          <p:cNvPr id="10" name="Google Shape;1052;p61"/>
          <p:cNvSpPr txBox="1">
            <a:spLocks/>
          </p:cNvSpPr>
          <p:nvPr/>
        </p:nvSpPr>
        <p:spPr>
          <a:xfrm>
            <a:off x="6957948" y="1452088"/>
            <a:ext cx="2186052"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6957948" y="2066123"/>
            <a:ext cx="2186052"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spTree>
    <p:extLst>
      <p:ext uri="{BB962C8B-B14F-4D97-AF65-F5344CB8AC3E}">
        <p14:creationId xmlns:p14="http://schemas.microsoft.com/office/powerpoint/2010/main" val="25165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4"/>
                                        </p:tgtEl>
                                      </p:cBhvr>
                                      <p:by x="120000" y="120000"/>
                                    </p:animScale>
                                  </p:childTnLst>
                                </p:cTn>
                              </p:par>
                              <p:par>
                                <p:cTn id="7" presetID="9" presetClass="emph" presetSubtype="0" nodeType="withEffect">
                                  <p:stCondLst>
                                    <p:cond delay="0"/>
                                  </p:stCondLst>
                                  <p:childTnLst>
                                    <p:set>
                                      <p:cBhvr rctx="PPT">
                                        <p:cTn id="8" dur="indefinite"/>
                                        <p:tgtEl>
                                          <p:spTgt spid="3"/>
                                        </p:tgtEl>
                                        <p:attrNameLst>
                                          <p:attrName>style.opacity</p:attrName>
                                        </p:attrNameLst>
                                      </p:cBhvr>
                                      <p:to>
                                        <p:strVal val="0.25"/>
                                      </p:to>
                                    </p:set>
                                    <p:animEffect filter="image" prLst="opacity: 0.25">
                                      <p:cBhvr rctx="IE">
                                        <p:cTn id="9" dur="indefinite"/>
                                        <p:tgtEl>
                                          <p:spTgt spid="3"/>
                                        </p:tgtEl>
                                      </p:cBhvr>
                                    </p:animEffect>
                                  </p:childTnLst>
                                </p:cTn>
                              </p:par>
                              <p:par>
                                <p:cTn id="10" presetID="9" presetClass="emph" presetSubtype="0" grpId="0" nodeType="withEffect">
                                  <p:stCondLst>
                                    <p:cond delay="0"/>
                                  </p:stCondLst>
                                  <p:childTnLst>
                                    <p:set>
                                      <p:cBhvr rctx="PPT">
                                        <p:cTn id="11" dur="indefinite"/>
                                        <p:tgtEl>
                                          <p:spTgt spid="1052">
                                            <p:txEl>
                                              <p:pRg st="0" end="0"/>
                                            </p:txEl>
                                          </p:spTgt>
                                        </p:tgtEl>
                                        <p:attrNameLst>
                                          <p:attrName>style.opacity</p:attrName>
                                        </p:attrNameLst>
                                      </p:cBhvr>
                                      <p:to>
                                        <p:strVal val="0.25"/>
                                      </p:to>
                                    </p:set>
                                    <p:animEffect filter="image" prLst="opacity: 0.25">
                                      <p:cBhvr rctx="IE">
                                        <p:cTn id="12" dur="indefinite"/>
                                        <p:tgtEl>
                                          <p:spTgt spid="1052">
                                            <p:txEl>
                                              <p:pRg st="0" end="0"/>
                                            </p:txEl>
                                          </p:spTgt>
                                        </p:tgtEl>
                                      </p:cBhvr>
                                    </p:animEffect>
                                  </p:childTnLst>
                                </p:cTn>
                              </p:par>
                              <p:par>
                                <p:cTn id="13" presetID="9" presetClass="emph" presetSubtype="0" grpId="0" nodeType="withEffect">
                                  <p:stCondLst>
                                    <p:cond delay="0"/>
                                  </p:stCondLst>
                                  <p:childTnLst>
                                    <p:set>
                                      <p:cBhvr rctx="PPT">
                                        <p:cTn id="14" dur="indefinite"/>
                                        <p:tgtEl>
                                          <p:spTgt spid="1054">
                                            <p:txEl>
                                              <p:pRg st="0" end="0"/>
                                            </p:txEl>
                                          </p:spTgt>
                                        </p:tgtEl>
                                        <p:attrNameLst>
                                          <p:attrName>style.opacity</p:attrName>
                                        </p:attrNameLst>
                                      </p:cBhvr>
                                      <p:to>
                                        <p:strVal val="0.25"/>
                                      </p:to>
                                    </p:set>
                                    <p:animEffect filter="image" prLst="opacity: 0.25">
                                      <p:cBhvr rctx="IE">
                                        <p:cTn id="15" dur="indefinite"/>
                                        <p:tgtEl>
                                          <p:spTgt spid="1054">
                                            <p:txEl>
                                              <p:pRg st="0" end="0"/>
                                            </p:txEl>
                                          </p:spTgt>
                                        </p:tgtEl>
                                      </p:cBhvr>
                                    </p:animEffect>
                                  </p:childTnLst>
                                </p:cTn>
                              </p:par>
                              <p:par>
                                <p:cTn id="16" presetID="9" presetClass="emph" presetSubtype="0" nodeType="withEffect">
                                  <p:stCondLst>
                                    <p:cond delay="0"/>
                                  </p:stCondLst>
                                  <p:childTnLst>
                                    <p:set>
                                      <p:cBhvr rctx="PPT">
                                        <p:cTn id="17" dur="indefinite"/>
                                        <p:tgtEl>
                                          <p:spTgt spid="2"/>
                                        </p:tgtEl>
                                        <p:attrNameLst>
                                          <p:attrName>style.opacity</p:attrName>
                                        </p:attrNameLst>
                                      </p:cBhvr>
                                      <p:to>
                                        <p:strVal val="0.25"/>
                                      </p:to>
                                    </p:set>
                                    <p:animEffect filter="image" prLst="opacity: 0.25">
                                      <p:cBhvr rctx="IE">
                                        <p:cTn id="18" dur="indefinite"/>
                                        <p:tgtEl>
                                          <p:spTgt spid="2"/>
                                        </p:tgtEl>
                                      </p:cBhvr>
                                    </p:animEffect>
                                  </p:childTnLst>
                                </p:cTn>
                              </p:par>
                              <p:par>
                                <p:cTn id="19" presetID="9" presetClass="emph" presetSubtype="0" grpId="0" nodeType="withEffect">
                                  <p:stCondLst>
                                    <p:cond delay="0"/>
                                  </p:stCondLst>
                                  <p:childTnLst>
                                    <p:set>
                                      <p:cBhvr rctx="PPT">
                                        <p:cTn id="20" dur="indefinite"/>
                                        <p:tgtEl>
                                          <p:spTgt spid="1051">
                                            <p:txEl>
                                              <p:pRg st="0" end="0"/>
                                            </p:txEl>
                                          </p:spTgt>
                                        </p:tgtEl>
                                        <p:attrNameLst>
                                          <p:attrName>style.opacity</p:attrName>
                                        </p:attrNameLst>
                                      </p:cBhvr>
                                      <p:to>
                                        <p:strVal val="0.25"/>
                                      </p:to>
                                    </p:set>
                                    <p:animEffect filter="image" prLst="opacity: 0.25">
                                      <p:cBhvr rctx="IE">
                                        <p:cTn id="21" dur="indefinite"/>
                                        <p:tgtEl>
                                          <p:spTgt spid="1051">
                                            <p:txEl>
                                              <p:pRg st="0" end="0"/>
                                            </p:txEl>
                                          </p:spTgt>
                                        </p:tgtEl>
                                      </p:cBhvr>
                                    </p:animEffect>
                                  </p:childTnLst>
                                </p:cTn>
                              </p:par>
                              <p:par>
                                <p:cTn id="22" presetID="9" presetClass="emph" presetSubtype="0" grpId="0" nodeType="withEffect">
                                  <p:stCondLst>
                                    <p:cond delay="0"/>
                                  </p:stCondLst>
                                  <p:childTnLst>
                                    <p:set>
                                      <p:cBhvr rctx="PPT">
                                        <p:cTn id="23" dur="indefinite"/>
                                        <p:tgtEl>
                                          <p:spTgt spid="1053">
                                            <p:txEl>
                                              <p:pRg st="0" end="0"/>
                                            </p:txEl>
                                          </p:spTgt>
                                        </p:tgtEl>
                                        <p:attrNameLst>
                                          <p:attrName>style.opacity</p:attrName>
                                        </p:attrNameLst>
                                      </p:cBhvr>
                                      <p:to>
                                        <p:strVal val="0.25"/>
                                      </p:to>
                                    </p:set>
                                    <p:animEffect filter="image" prLst="opacity: 0.25">
                                      <p:cBhvr rctx="IE">
                                        <p:cTn id="24" dur="indefinite"/>
                                        <p:tgtEl>
                                          <p:spTgt spid="10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build="p"/>
      <p:bldP spid="1052" grpId="0" build="p"/>
      <p:bldP spid="1053" grpId="0" build="p"/>
      <p:bldP spid="105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1"/>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dirty="0" smtClean="0"/>
              <a:t>Data </a:t>
            </a:r>
            <a:r>
              <a:rPr lang="en" sz="3500" dirty="0" smtClean="0"/>
              <a:t>cleaning </a:t>
            </a:r>
            <a:r>
              <a:rPr lang="en" sz="3500" dirty="0" smtClean="0"/>
              <a:t>and feature Engineering</a:t>
            </a:r>
            <a:endParaRPr sz="35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6" name="Google Shape;816;p52"/>
          <p:cNvSpPr txBox="1">
            <a:spLocks noGrp="1"/>
          </p:cNvSpPr>
          <p:nvPr>
            <p:ph type="subTitle" idx="1"/>
          </p:nvPr>
        </p:nvSpPr>
        <p:spPr>
          <a:xfrm>
            <a:off x="719999" y="761999"/>
            <a:ext cx="7656357" cy="4295423"/>
          </a:xfrm>
          <a:prstGeom prst="rect">
            <a:avLst/>
          </a:prstGeom>
        </p:spPr>
        <p:txBody>
          <a:bodyPr spcFirstLastPara="1" wrap="square" lIns="91425" tIns="91425" rIns="91425" bIns="91425" anchor="ctr" anchorCtr="0">
            <a:noAutofit/>
          </a:bodyPr>
          <a:lstStyle/>
          <a:p>
            <a:pPr marL="342900" lvl="0" indent="-342900" algn="l">
              <a:lnSpc>
                <a:spcPct val="150000"/>
              </a:lnSpc>
              <a:buFont typeface="Arial" panose="020B0604020202020204" pitchFamily="34" charset="0"/>
              <a:buChar char="•"/>
            </a:pPr>
            <a:r>
              <a:rPr lang="en-US" dirty="0" smtClean="0"/>
              <a:t>Missing values in Valencia pressure was replaced </a:t>
            </a:r>
            <a:r>
              <a:rPr lang="en-US" dirty="0"/>
              <a:t>with mean()</a:t>
            </a:r>
          </a:p>
          <a:p>
            <a:pPr marL="342900" lvl="0" indent="-342900" algn="l">
              <a:lnSpc>
                <a:spcPct val="150000"/>
              </a:lnSpc>
              <a:buFont typeface="Arial" panose="020B0604020202020204" pitchFamily="34" charset="0"/>
              <a:buChar char="•"/>
            </a:pPr>
            <a:r>
              <a:rPr lang="en-US" dirty="0"/>
              <a:t>Convert </a:t>
            </a:r>
            <a:r>
              <a:rPr lang="en-US" dirty="0" smtClean="0"/>
              <a:t>time feature </a:t>
            </a:r>
            <a:r>
              <a:rPr lang="en-US" dirty="0"/>
              <a:t>with object datatype to numeric datatype</a:t>
            </a:r>
          </a:p>
          <a:p>
            <a:pPr marL="342900" lvl="0" indent="-342900" algn="l">
              <a:lnSpc>
                <a:spcPct val="150000"/>
              </a:lnSpc>
              <a:buFont typeface="Arial" panose="020B0604020202020204" pitchFamily="34" charset="0"/>
              <a:buChar char="•"/>
            </a:pPr>
            <a:r>
              <a:rPr lang="en-US" dirty="0"/>
              <a:t>Breaking down the time feature in to different features such as Year, Month, Day </a:t>
            </a:r>
            <a:r>
              <a:rPr lang="en-US" dirty="0" err="1"/>
              <a:t>etc</a:t>
            </a:r>
            <a:endParaRPr lang="en-US" dirty="0"/>
          </a:p>
          <a:p>
            <a:pPr marL="342900" lvl="0" indent="-342900" algn="l">
              <a:lnSpc>
                <a:spcPct val="150000"/>
              </a:lnSpc>
              <a:buFont typeface="Arial" panose="020B0604020202020204" pitchFamily="34" charset="0"/>
              <a:buChar char="•"/>
            </a:pPr>
            <a:r>
              <a:rPr lang="en-US" dirty="0"/>
              <a:t>Removing </a:t>
            </a:r>
            <a:r>
              <a:rPr lang="en-US" dirty="0" smtClean="0"/>
              <a:t>unnecessary </a:t>
            </a:r>
            <a:r>
              <a:rPr lang="en-US" dirty="0"/>
              <a:t>column(s)</a:t>
            </a:r>
          </a:p>
          <a:p>
            <a:pPr marL="342900" lvl="0" indent="-342900" algn="l">
              <a:lnSpc>
                <a:spcPct val="150000"/>
              </a:lnSpc>
              <a:buFont typeface="Arial" panose="020B0604020202020204" pitchFamily="34" charset="0"/>
              <a:buChar char="•"/>
            </a:pPr>
            <a:r>
              <a:rPr lang="en-US" dirty="0"/>
              <a:t>Removing correlated column(s)</a:t>
            </a:r>
          </a:p>
          <a:p>
            <a:pPr marL="342900" lvl="0" indent="-342900" algn="l">
              <a:lnSpc>
                <a:spcPct val="150000"/>
              </a:lnSpc>
              <a:buFont typeface="Arial" panose="020B0604020202020204" pitchFamily="34" charset="0"/>
              <a:buChar char="•"/>
            </a:pPr>
            <a:r>
              <a:rPr lang="en-US" dirty="0"/>
              <a:t>Removing outliers for some features(Scaling)</a:t>
            </a:r>
            <a:endParaRPr dirty="0"/>
          </a:p>
        </p:txBody>
      </p:sp>
      <p:sp>
        <p:nvSpPr>
          <p:cNvPr id="7" name="TextBox 6"/>
          <p:cNvSpPr txBox="1"/>
          <p:nvPr/>
        </p:nvSpPr>
        <p:spPr>
          <a:xfrm>
            <a:off x="1043354" y="238779"/>
            <a:ext cx="6600092" cy="523220"/>
          </a:xfrm>
          <a:prstGeom prst="rect">
            <a:avLst/>
          </a:prstGeom>
          <a:noFill/>
        </p:spPr>
        <p:txBody>
          <a:bodyPr wrap="square" rtlCol="0">
            <a:spAutoFit/>
          </a:bodyPr>
          <a:lstStyle/>
          <a:p>
            <a:r>
              <a:rPr lang="en" sz="2800" dirty="0" smtClean="0">
                <a:solidFill>
                  <a:schemeClr val="accent6"/>
                </a:solidFill>
                <a:latin typeface="Righteous" panose="020B0604020202020204" charset="0"/>
              </a:rPr>
              <a:t>Data cleaning/engineering proceedure</a:t>
            </a:r>
            <a:endParaRPr lang="en-US" sz="2800" dirty="0">
              <a:solidFill>
                <a:schemeClr val="accent6"/>
              </a:solidFill>
              <a:latin typeface="Righteous"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1710572" y="1538376"/>
            <a:ext cx="2946400" cy="21327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smtClean="0"/>
              <a:t>05.</a:t>
            </a:r>
            <a:br>
              <a:rPr lang="en" sz="4800" dirty="0" smtClean="0"/>
            </a:br>
            <a:r>
              <a:rPr lang="en" dirty="0" smtClean="0"/>
              <a:t/>
            </a:r>
            <a:br>
              <a:rPr lang="en" dirty="0" smtClean="0"/>
            </a:br>
            <a:r>
              <a:rPr lang="en" dirty="0" smtClean="0"/>
              <a:t>Model Presentation</a:t>
            </a:r>
            <a:endParaRPr dirty="0"/>
          </a:p>
        </p:txBody>
      </p:sp>
      <p:grpSp>
        <p:nvGrpSpPr>
          <p:cNvPr id="1025" name="Google Shape;1025;p58"/>
          <p:cNvGrpSpPr/>
          <p:nvPr/>
        </p:nvGrpSpPr>
        <p:grpSpPr>
          <a:xfrm>
            <a:off x="4771375" y="1637258"/>
            <a:ext cx="3409428" cy="2448472"/>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3" name="Picture 2"/>
          <p:cNvPicPr>
            <a:picLocks noChangeAspect="1"/>
          </p:cNvPicPr>
          <p:nvPr/>
        </p:nvPicPr>
        <p:blipFill>
          <a:blip r:embed="rId3"/>
          <a:stretch>
            <a:fillRect/>
          </a:stretch>
        </p:blipFill>
        <p:spPr>
          <a:xfrm>
            <a:off x="4888472" y="1759725"/>
            <a:ext cx="3177900" cy="1788932"/>
          </a:xfrm>
          <a:prstGeom prst="rect">
            <a:avLst/>
          </a:prstGeom>
        </p:spPr>
      </p:pic>
      <p:sp>
        <p:nvSpPr>
          <p:cNvPr id="4" name="Rectangle 3"/>
          <p:cNvSpPr/>
          <p:nvPr/>
        </p:nvSpPr>
        <p:spPr>
          <a:xfrm>
            <a:off x="4888472" y="1759725"/>
            <a:ext cx="3177900" cy="1788932"/>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42" name="Google Shape;842;p53"/>
          <p:cNvSpPr txBox="1">
            <a:spLocks noGrp="1"/>
          </p:cNvSpPr>
          <p:nvPr>
            <p:ph type="title" idx="6"/>
          </p:nvPr>
        </p:nvSpPr>
        <p:spPr>
          <a:xfrm>
            <a:off x="1912141" y="792743"/>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Load shortfall 3h</a:t>
            </a:r>
            <a:endParaRPr dirty="0"/>
          </a:p>
        </p:txBody>
      </p:sp>
      <p:sp>
        <p:nvSpPr>
          <p:cNvPr id="843" name="Google Shape;843;p53"/>
          <p:cNvSpPr txBox="1">
            <a:spLocks noGrp="1"/>
          </p:cNvSpPr>
          <p:nvPr>
            <p:ph type="subTitle" idx="7"/>
          </p:nvPr>
        </p:nvSpPr>
        <p:spPr>
          <a:xfrm>
            <a:off x="1912166" y="1226868"/>
            <a:ext cx="6419034" cy="77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000" dirty="0" smtClean="0"/>
              <a:t>Our target variable is a time series data hence requires some time series model.</a:t>
            </a:r>
            <a:endParaRPr sz="2000" dirty="0"/>
          </a:p>
        </p:txBody>
      </p:sp>
      <p:sp>
        <p:nvSpPr>
          <p:cNvPr id="847" name="Google Shape;847;p53"/>
          <p:cNvSpPr/>
          <p:nvPr/>
        </p:nvSpPr>
        <p:spPr>
          <a:xfrm>
            <a:off x="1121641" y="976240"/>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1274425" y="1135893"/>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842;p53"/>
          <p:cNvSpPr txBox="1">
            <a:spLocks noGrp="1"/>
          </p:cNvSpPr>
          <p:nvPr>
            <p:ph type="title" idx="6"/>
          </p:nvPr>
        </p:nvSpPr>
        <p:spPr>
          <a:xfrm>
            <a:off x="1912141" y="2289614"/>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Why time series?</a:t>
            </a:r>
            <a:endParaRPr dirty="0"/>
          </a:p>
        </p:txBody>
      </p:sp>
      <p:sp>
        <p:nvSpPr>
          <p:cNvPr id="56" name="Google Shape;843;p53"/>
          <p:cNvSpPr txBox="1">
            <a:spLocks noGrp="1"/>
          </p:cNvSpPr>
          <p:nvPr>
            <p:ph type="subTitle" idx="7"/>
          </p:nvPr>
        </p:nvSpPr>
        <p:spPr>
          <a:xfrm>
            <a:off x="1912166" y="2723738"/>
            <a:ext cx="6723834" cy="2419762"/>
          </a:xfrm>
          <a:prstGeom prst="rect">
            <a:avLst/>
          </a:prstGeom>
        </p:spPr>
        <p:txBody>
          <a:bodyPr spcFirstLastPara="1" wrap="square" lIns="91425" tIns="91425" rIns="91425" bIns="91425" anchor="t" anchorCtr="0">
            <a:noAutofit/>
          </a:bodyPr>
          <a:lstStyle/>
          <a:p>
            <a:pPr marL="0" lvl="0" indent="0" algn="l">
              <a:lnSpc>
                <a:spcPct val="150000"/>
              </a:lnSpc>
            </a:pPr>
            <a:r>
              <a:rPr lang="en-US" sz="2000" dirty="0" smtClean="0"/>
              <a:t>It’s time series because it’s a </a:t>
            </a:r>
            <a:r>
              <a:rPr lang="en-US" sz="2000" dirty="0"/>
              <a:t>sequence of observations taken sequentially in </a:t>
            </a:r>
            <a:r>
              <a:rPr lang="en-US" sz="2000" dirty="0" smtClean="0"/>
              <a:t>time with the following components:</a:t>
            </a:r>
          </a:p>
          <a:p>
            <a:pPr marL="342900" lvl="0" indent="-342900" algn="l">
              <a:lnSpc>
                <a:spcPct val="150000"/>
              </a:lnSpc>
              <a:buFont typeface="Arial" panose="020B0604020202020204" pitchFamily="34" charset="0"/>
              <a:buChar char="•"/>
            </a:pPr>
            <a:r>
              <a:rPr lang="en-US" sz="2000" dirty="0" smtClean="0"/>
              <a:t>Trend</a:t>
            </a:r>
          </a:p>
          <a:p>
            <a:pPr marL="342900" lvl="0" indent="-342900" algn="l">
              <a:lnSpc>
                <a:spcPct val="150000"/>
              </a:lnSpc>
              <a:buFont typeface="Arial" panose="020B0604020202020204" pitchFamily="34" charset="0"/>
              <a:buChar char="•"/>
            </a:pPr>
            <a:r>
              <a:rPr lang="en-US" sz="2000" dirty="0" smtClean="0"/>
              <a:t>Seasonality</a:t>
            </a:r>
          </a:p>
          <a:p>
            <a:pPr marL="342900" lvl="0" indent="-342900" algn="l">
              <a:lnSpc>
                <a:spcPct val="150000"/>
              </a:lnSpc>
              <a:buFont typeface="Arial" panose="020B0604020202020204" pitchFamily="34" charset="0"/>
              <a:buChar char="•"/>
            </a:pPr>
            <a:r>
              <a:rPr lang="en-US" sz="2000" dirty="0" smtClean="0"/>
              <a:t>Irregularity</a:t>
            </a:r>
            <a:endParaRPr sz="2000" dirty="0"/>
          </a:p>
        </p:txBody>
      </p:sp>
      <p:sp>
        <p:nvSpPr>
          <p:cNvPr id="57" name="Google Shape;847;p53"/>
          <p:cNvSpPr/>
          <p:nvPr/>
        </p:nvSpPr>
        <p:spPr>
          <a:xfrm>
            <a:off x="1121641" y="2473111"/>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7;p53"/>
          <p:cNvSpPr/>
          <p:nvPr/>
        </p:nvSpPr>
        <p:spPr>
          <a:xfrm>
            <a:off x="1274425" y="2632764"/>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5"/>
                                        </p:tgtEl>
                                        <p:attrNameLst>
                                          <p:attrName>style.opacity</p:attrName>
                                        </p:attrNameLst>
                                      </p:cBhvr>
                                      <p:to>
                                        <p:strVal val="0.25"/>
                                      </p:to>
                                    </p:set>
                                    <p:animEffect filter="image" prLst="opacity: 0.25">
                                      <p:cBhvr rctx="IE">
                                        <p:cTn id="7" dur="indefinite"/>
                                        <p:tgtEl>
                                          <p:spTgt spid="55"/>
                                        </p:tgtEl>
                                      </p:cBhvr>
                                    </p:animEffect>
                                  </p:childTnLst>
                                </p:cTn>
                              </p:par>
                              <p:par>
                                <p:cTn id="8" presetID="9" presetClass="emph" presetSubtype="0" grpId="0" nodeType="withEffect">
                                  <p:stCondLst>
                                    <p:cond delay="0"/>
                                  </p:stCondLst>
                                  <p:childTnLst>
                                    <p:set>
                                      <p:cBhvr rctx="PPT">
                                        <p:cTn id="9" dur="indefinite"/>
                                        <p:tgtEl>
                                          <p:spTgt spid="58"/>
                                        </p:tgtEl>
                                        <p:attrNameLst>
                                          <p:attrName>style.opacity</p:attrName>
                                        </p:attrNameLst>
                                      </p:cBhvr>
                                      <p:to>
                                        <p:strVal val="0.25"/>
                                      </p:to>
                                    </p:set>
                                    <p:animEffect filter="image" prLst="opacity: 0.25">
                                      <p:cBhvr rctx="IE">
                                        <p:cTn id="10" dur="indefinite"/>
                                        <p:tgtEl>
                                          <p:spTgt spid="58"/>
                                        </p:tgtEl>
                                      </p:cBhvr>
                                    </p:animEffect>
                                  </p:childTnLst>
                                </p:cTn>
                              </p:par>
                              <p:par>
                                <p:cTn id="11" presetID="9" presetClass="emph" presetSubtype="0" grpId="0" nodeType="withEffect">
                                  <p:stCondLst>
                                    <p:cond delay="0"/>
                                  </p:stCondLst>
                                  <p:childTnLst>
                                    <p:set>
                                      <p:cBhvr rctx="PPT">
                                        <p:cTn id="12" dur="indefinite"/>
                                        <p:tgtEl>
                                          <p:spTgt spid="57"/>
                                        </p:tgtEl>
                                        <p:attrNameLst>
                                          <p:attrName>style.opacity</p:attrName>
                                        </p:attrNameLst>
                                      </p:cBhvr>
                                      <p:to>
                                        <p:strVal val="0.25"/>
                                      </p:to>
                                    </p:set>
                                    <p:animEffect filter="image" prLst="opacity: 0.25">
                                      <p:cBhvr rctx="IE">
                                        <p:cTn id="13" dur="indefinite"/>
                                        <p:tgtEl>
                                          <p:spTgt spid="57"/>
                                        </p:tgtEl>
                                      </p:cBhvr>
                                    </p:animEffect>
                                  </p:childTnLst>
                                </p:cTn>
                              </p:par>
                              <p:par>
                                <p:cTn id="14" presetID="9" presetClass="emph" presetSubtype="0" grpId="0" nodeType="withEffect">
                                  <p:stCondLst>
                                    <p:cond delay="0"/>
                                  </p:stCondLst>
                                  <p:childTnLst>
                                    <p:set>
                                      <p:cBhvr rctx="PPT">
                                        <p:cTn id="15" dur="indefinite"/>
                                        <p:tgtEl>
                                          <p:spTgt spid="56">
                                            <p:txEl>
                                              <p:pRg st="0" end="0"/>
                                            </p:txEl>
                                          </p:spTgt>
                                        </p:tgtEl>
                                        <p:attrNameLst>
                                          <p:attrName>style.opacity</p:attrName>
                                        </p:attrNameLst>
                                      </p:cBhvr>
                                      <p:to>
                                        <p:strVal val="0.25"/>
                                      </p:to>
                                    </p:set>
                                    <p:animEffect filter="image" prLst="opacity: 0.25">
                                      <p:cBhvr rctx="IE">
                                        <p:cTn id="16" dur="indefinite"/>
                                        <p:tgtEl>
                                          <p:spTgt spid="56">
                                            <p:txEl>
                                              <p:pRg st="0" end="0"/>
                                            </p:txEl>
                                          </p:spTgt>
                                        </p:tgtEl>
                                      </p:cBhvr>
                                    </p:animEffect>
                                  </p:childTnLst>
                                </p:cTn>
                              </p:par>
                              <p:par>
                                <p:cTn id="17" presetID="9" presetClass="emph" presetSubtype="0" grpId="0" nodeType="withEffect">
                                  <p:stCondLst>
                                    <p:cond delay="0"/>
                                  </p:stCondLst>
                                  <p:childTnLst>
                                    <p:set>
                                      <p:cBhvr rctx="PPT">
                                        <p:cTn id="18" dur="indefinite"/>
                                        <p:tgtEl>
                                          <p:spTgt spid="56">
                                            <p:txEl>
                                              <p:pRg st="1" end="1"/>
                                            </p:txEl>
                                          </p:spTgt>
                                        </p:tgtEl>
                                        <p:attrNameLst>
                                          <p:attrName>style.opacity</p:attrName>
                                        </p:attrNameLst>
                                      </p:cBhvr>
                                      <p:to>
                                        <p:strVal val="0.25"/>
                                      </p:to>
                                    </p:set>
                                    <p:animEffect filter="image" prLst="opacity: 0.25">
                                      <p:cBhvr rctx="IE">
                                        <p:cTn id="19" dur="indefinite"/>
                                        <p:tgtEl>
                                          <p:spTgt spid="56">
                                            <p:txEl>
                                              <p:pRg st="1" end="1"/>
                                            </p:txEl>
                                          </p:spTgt>
                                        </p:tgtEl>
                                      </p:cBhvr>
                                    </p:animEffect>
                                  </p:childTnLst>
                                </p:cTn>
                              </p:par>
                              <p:par>
                                <p:cTn id="20" presetID="9" presetClass="emph" presetSubtype="0" grpId="0" nodeType="withEffect">
                                  <p:stCondLst>
                                    <p:cond delay="0"/>
                                  </p:stCondLst>
                                  <p:childTnLst>
                                    <p:set>
                                      <p:cBhvr rctx="PPT">
                                        <p:cTn id="21" dur="indefinite"/>
                                        <p:tgtEl>
                                          <p:spTgt spid="56">
                                            <p:txEl>
                                              <p:pRg st="2" end="2"/>
                                            </p:txEl>
                                          </p:spTgt>
                                        </p:tgtEl>
                                        <p:attrNameLst>
                                          <p:attrName>style.opacity</p:attrName>
                                        </p:attrNameLst>
                                      </p:cBhvr>
                                      <p:to>
                                        <p:strVal val="0.25"/>
                                      </p:to>
                                    </p:set>
                                    <p:animEffect filter="image" prLst="opacity: 0.25">
                                      <p:cBhvr rctx="IE">
                                        <p:cTn id="22" dur="indefinite"/>
                                        <p:tgtEl>
                                          <p:spTgt spid="56">
                                            <p:txEl>
                                              <p:pRg st="2" end="2"/>
                                            </p:txEl>
                                          </p:spTgt>
                                        </p:tgtEl>
                                      </p:cBhvr>
                                    </p:animEffect>
                                  </p:childTnLst>
                                </p:cTn>
                              </p:par>
                              <p:par>
                                <p:cTn id="23" presetID="9" presetClass="emph" presetSubtype="0" grpId="0" nodeType="withEffect">
                                  <p:stCondLst>
                                    <p:cond delay="0"/>
                                  </p:stCondLst>
                                  <p:childTnLst>
                                    <p:set>
                                      <p:cBhvr rctx="PPT">
                                        <p:cTn id="24" dur="indefinite"/>
                                        <p:tgtEl>
                                          <p:spTgt spid="56">
                                            <p:txEl>
                                              <p:pRg st="3" end="3"/>
                                            </p:txEl>
                                          </p:spTgt>
                                        </p:tgtEl>
                                        <p:attrNameLst>
                                          <p:attrName>style.opacity</p:attrName>
                                        </p:attrNameLst>
                                      </p:cBhvr>
                                      <p:to>
                                        <p:strVal val="0.25"/>
                                      </p:to>
                                    </p:set>
                                    <p:animEffect filter="image" prLst="opacity: 0.25">
                                      <p:cBhvr rctx="IE">
                                        <p:cTn id="25" dur="indefinite"/>
                                        <p:tgtEl>
                                          <p:spTgt spid="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build="p"/>
      <p:bldP spid="57" grpId="0" animBg="1"/>
      <p:bldP spid="5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42" name="Google Shape;842;p53"/>
          <p:cNvSpPr txBox="1">
            <a:spLocks noGrp="1"/>
          </p:cNvSpPr>
          <p:nvPr>
            <p:ph type="title" idx="6"/>
          </p:nvPr>
        </p:nvSpPr>
        <p:spPr>
          <a:xfrm>
            <a:off x="1912141" y="792743"/>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Load shortfall 3h</a:t>
            </a:r>
            <a:endParaRPr dirty="0"/>
          </a:p>
        </p:txBody>
      </p:sp>
      <p:sp>
        <p:nvSpPr>
          <p:cNvPr id="843" name="Google Shape;843;p53"/>
          <p:cNvSpPr txBox="1">
            <a:spLocks noGrp="1"/>
          </p:cNvSpPr>
          <p:nvPr>
            <p:ph type="subTitle" idx="7"/>
          </p:nvPr>
        </p:nvSpPr>
        <p:spPr>
          <a:xfrm>
            <a:off x="1912166" y="1226868"/>
            <a:ext cx="6419034" cy="772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000" dirty="0" smtClean="0"/>
              <a:t>Our target variable is a time series data hence requires some time series model.</a:t>
            </a:r>
            <a:endParaRPr sz="2000" dirty="0"/>
          </a:p>
        </p:txBody>
      </p:sp>
      <p:sp>
        <p:nvSpPr>
          <p:cNvPr id="847" name="Google Shape;847;p53"/>
          <p:cNvSpPr/>
          <p:nvPr/>
        </p:nvSpPr>
        <p:spPr>
          <a:xfrm>
            <a:off x="1121641" y="976240"/>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1274425" y="1135893"/>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842;p53"/>
          <p:cNvSpPr txBox="1">
            <a:spLocks noGrp="1"/>
          </p:cNvSpPr>
          <p:nvPr>
            <p:ph type="title" idx="6"/>
          </p:nvPr>
        </p:nvSpPr>
        <p:spPr>
          <a:xfrm>
            <a:off x="1912141" y="2289614"/>
            <a:ext cx="2689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Why time series?</a:t>
            </a:r>
            <a:endParaRPr dirty="0"/>
          </a:p>
        </p:txBody>
      </p:sp>
      <p:sp>
        <p:nvSpPr>
          <p:cNvPr id="56" name="Google Shape;843;p53"/>
          <p:cNvSpPr txBox="1">
            <a:spLocks noGrp="1"/>
          </p:cNvSpPr>
          <p:nvPr>
            <p:ph type="subTitle" idx="7"/>
          </p:nvPr>
        </p:nvSpPr>
        <p:spPr>
          <a:xfrm>
            <a:off x="1912166" y="2723738"/>
            <a:ext cx="6723834" cy="2419762"/>
          </a:xfrm>
          <a:prstGeom prst="rect">
            <a:avLst/>
          </a:prstGeom>
        </p:spPr>
        <p:txBody>
          <a:bodyPr spcFirstLastPara="1" wrap="square" lIns="91425" tIns="91425" rIns="91425" bIns="91425" anchor="t" anchorCtr="0">
            <a:noAutofit/>
          </a:bodyPr>
          <a:lstStyle/>
          <a:p>
            <a:pPr marL="0" lvl="0" indent="0" algn="l">
              <a:lnSpc>
                <a:spcPct val="150000"/>
              </a:lnSpc>
            </a:pPr>
            <a:r>
              <a:rPr lang="en-US" sz="2000" dirty="0" smtClean="0"/>
              <a:t>It’s time series because it’s a </a:t>
            </a:r>
            <a:r>
              <a:rPr lang="en-US" sz="2000" dirty="0"/>
              <a:t>sequence of observations taken sequentially in </a:t>
            </a:r>
            <a:r>
              <a:rPr lang="en-US" sz="2000" dirty="0" smtClean="0"/>
              <a:t>time with the following components:</a:t>
            </a:r>
          </a:p>
          <a:p>
            <a:pPr marL="342900" lvl="0" indent="-342900" algn="l">
              <a:lnSpc>
                <a:spcPct val="150000"/>
              </a:lnSpc>
              <a:buFont typeface="Arial" panose="020B0604020202020204" pitchFamily="34" charset="0"/>
              <a:buChar char="•"/>
            </a:pPr>
            <a:r>
              <a:rPr lang="en-US" sz="2000" dirty="0" smtClean="0"/>
              <a:t>Trend</a:t>
            </a:r>
          </a:p>
          <a:p>
            <a:pPr marL="342900" lvl="0" indent="-342900" algn="l">
              <a:lnSpc>
                <a:spcPct val="150000"/>
              </a:lnSpc>
              <a:buFont typeface="Arial" panose="020B0604020202020204" pitchFamily="34" charset="0"/>
              <a:buChar char="•"/>
            </a:pPr>
            <a:r>
              <a:rPr lang="en-US" sz="2000" dirty="0" smtClean="0"/>
              <a:t>Seasonality</a:t>
            </a:r>
          </a:p>
          <a:p>
            <a:pPr marL="342900" lvl="0" indent="-342900" algn="l">
              <a:lnSpc>
                <a:spcPct val="150000"/>
              </a:lnSpc>
              <a:buFont typeface="Arial" panose="020B0604020202020204" pitchFamily="34" charset="0"/>
              <a:buChar char="•"/>
            </a:pPr>
            <a:r>
              <a:rPr lang="en-US" sz="2000" dirty="0" smtClean="0"/>
              <a:t>Irregularity</a:t>
            </a:r>
            <a:endParaRPr sz="2000" dirty="0"/>
          </a:p>
        </p:txBody>
      </p:sp>
      <p:sp>
        <p:nvSpPr>
          <p:cNvPr id="57" name="Google Shape;847;p53"/>
          <p:cNvSpPr/>
          <p:nvPr/>
        </p:nvSpPr>
        <p:spPr>
          <a:xfrm>
            <a:off x="1121641" y="2473111"/>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7;p53"/>
          <p:cNvSpPr/>
          <p:nvPr/>
        </p:nvSpPr>
        <p:spPr>
          <a:xfrm>
            <a:off x="1274425" y="2632764"/>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8921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843">
                                            <p:txEl>
                                              <p:pRg st="0" end="0"/>
                                            </p:txEl>
                                          </p:spTgt>
                                        </p:tgtEl>
                                        <p:attrNameLst>
                                          <p:attrName>style.opacity</p:attrName>
                                        </p:attrNameLst>
                                      </p:cBhvr>
                                      <p:to>
                                        <p:strVal val="0.25"/>
                                      </p:to>
                                    </p:set>
                                    <p:animEffect filter="image" prLst="opacity: 0.25">
                                      <p:cBhvr rctx="IE">
                                        <p:cTn id="7" dur="indefinite"/>
                                        <p:tgtEl>
                                          <p:spTgt spid="843">
                                            <p:txEl>
                                              <p:pRg st="0" end="0"/>
                                            </p:txEl>
                                          </p:spTgt>
                                        </p:tgtEl>
                                      </p:cBhvr>
                                    </p:animEffect>
                                  </p:childTnLst>
                                </p:cTn>
                              </p:par>
                              <p:par>
                                <p:cTn id="8" presetID="9" presetClass="emph" presetSubtype="0" grpId="0" nodeType="withEffect">
                                  <p:stCondLst>
                                    <p:cond delay="0"/>
                                  </p:stCondLst>
                                  <p:childTnLst>
                                    <p:set>
                                      <p:cBhvr rctx="PPT">
                                        <p:cTn id="9" dur="indefinite"/>
                                        <p:tgtEl>
                                          <p:spTgt spid="842"/>
                                        </p:tgtEl>
                                        <p:attrNameLst>
                                          <p:attrName>style.opacity</p:attrName>
                                        </p:attrNameLst>
                                      </p:cBhvr>
                                      <p:to>
                                        <p:strVal val="0.25"/>
                                      </p:to>
                                    </p:set>
                                    <p:animEffect filter="image" prLst="opacity: 0.25">
                                      <p:cBhvr rctx="IE">
                                        <p:cTn id="10" dur="indefinite"/>
                                        <p:tgtEl>
                                          <p:spTgt spid="842"/>
                                        </p:tgtEl>
                                      </p:cBhvr>
                                    </p:animEffect>
                                  </p:childTnLst>
                                </p:cTn>
                              </p:par>
                              <p:par>
                                <p:cTn id="11" presetID="9" presetClass="emph" presetSubtype="0" grpId="0" nodeType="withEffect">
                                  <p:stCondLst>
                                    <p:cond delay="0"/>
                                  </p:stCondLst>
                                  <p:childTnLst>
                                    <p:set>
                                      <p:cBhvr rctx="PPT">
                                        <p:cTn id="12" dur="indefinite"/>
                                        <p:tgtEl>
                                          <p:spTgt spid="857"/>
                                        </p:tgtEl>
                                        <p:attrNameLst>
                                          <p:attrName>style.opacity</p:attrName>
                                        </p:attrNameLst>
                                      </p:cBhvr>
                                      <p:to>
                                        <p:strVal val="0.25"/>
                                      </p:to>
                                    </p:set>
                                    <p:animEffect filter="image" prLst="opacity: 0.25">
                                      <p:cBhvr rctx="IE">
                                        <p:cTn id="13" dur="indefinite"/>
                                        <p:tgtEl>
                                          <p:spTgt spid="857"/>
                                        </p:tgtEl>
                                      </p:cBhvr>
                                    </p:animEffect>
                                  </p:childTnLst>
                                </p:cTn>
                              </p:par>
                              <p:par>
                                <p:cTn id="14" presetID="9" presetClass="emph" presetSubtype="0" grpId="0" nodeType="withEffect">
                                  <p:stCondLst>
                                    <p:cond delay="0"/>
                                  </p:stCondLst>
                                  <p:childTnLst>
                                    <p:set>
                                      <p:cBhvr rctx="PPT">
                                        <p:cTn id="15" dur="indefinite"/>
                                        <p:tgtEl>
                                          <p:spTgt spid="847"/>
                                        </p:tgtEl>
                                        <p:attrNameLst>
                                          <p:attrName>style.opacity</p:attrName>
                                        </p:attrNameLst>
                                      </p:cBhvr>
                                      <p:to>
                                        <p:strVal val="0.25"/>
                                      </p:to>
                                    </p:set>
                                    <p:animEffect filter="image" prLst="opacity: 0.25">
                                      <p:cBhvr rctx="IE">
                                        <p:cTn id="16" dur="indefinite"/>
                                        <p:tgtEl>
                                          <p:spTgt spid="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2" grpId="0"/>
      <p:bldP spid="843" grpId="0" build="p"/>
      <p:bldP spid="847" grpId="0" animBg="1"/>
      <p:bldP spid="85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54"/>
          <p:cNvSpPr txBox="1">
            <a:spLocks noGrp="1"/>
          </p:cNvSpPr>
          <p:nvPr>
            <p:ph type="title"/>
          </p:nvPr>
        </p:nvSpPr>
        <p:spPr>
          <a:xfrm>
            <a:off x="720000" y="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Exploration</a:t>
            </a:r>
            <a:endParaRPr sz="2800"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141110" y="478382"/>
            <a:ext cx="8829507" cy="4665117"/>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4" name="Google Shape;934;p55"/>
          <p:cNvSpPr txBox="1">
            <a:spLocks noGrp="1"/>
          </p:cNvSpPr>
          <p:nvPr>
            <p:ph type="title"/>
          </p:nvPr>
        </p:nvSpPr>
        <p:spPr>
          <a:xfrm>
            <a:off x="713224" y="13831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Performance – </a:t>
            </a:r>
            <a:r>
              <a:rPr lang="en" sz="2800" dirty="0" smtClean="0"/>
              <a:t>RMSE </a:t>
            </a:r>
            <a:r>
              <a:rPr lang="en" sz="2800" dirty="0" smtClean="0"/>
              <a:t>Test</a:t>
            </a:r>
            <a:endParaRPr sz="2800" dirty="0"/>
          </a:p>
        </p:txBody>
      </p:sp>
      <p:sp>
        <p:nvSpPr>
          <p:cNvPr id="944" name="Google Shape;944;p55"/>
          <p:cNvSpPr/>
          <p:nvPr/>
        </p:nvSpPr>
        <p:spPr>
          <a:xfrm rot="-5400000">
            <a:off x="713625" y="53458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722018"/>
            <a:ext cx="9144000" cy="4421481"/>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4" name="Google Shape;934;p55"/>
              <p:cNvSpPr txBox="1">
                <a:spLocks noGrp="1"/>
              </p:cNvSpPr>
              <p:nvPr>
                <p:ph type="title"/>
              </p:nvPr>
            </p:nvSpPr>
            <p:spPr>
              <a:xfrm>
                <a:off x="713224" y="13831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Performance – </a:t>
                </a:r>
                <a14:m>
                  <m:oMath xmlns:m="http://schemas.openxmlformats.org/officeDocument/2006/math">
                    <m:sSup>
                      <m:sSupPr>
                        <m:ctrlPr>
                          <a:rPr lang="en" sz="2800" i="1" dirty="0" smtClean="0">
                            <a:latin typeface="Cambria Math" panose="02040503050406030204" pitchFamily="18" charset="0"/>
                          </a:rPr>
                        </m:ctrlPr>
                      </m:sSupPr>
                      <m:e>
                        <m:r>
                          <a:rPr lang="en" sz="2800" i="1" dirty="0" smtClean="0">
                            <a:latin typeface="Cambria Math" panose="02040503050406030204" pitchFamily="18" charset="0"/>
                          </a:rPr>
                          <m:t>𝑅</m:t>
                        </m:r>
                      </m:e>
                      <m:sup>
                        <m:r>
                          <a:rPr lang="en" sz="2800" i="1" dirty="0" smtClean="0">
                            <a:latin typeface="Cambria Math" panose="02040503050406030204" pitchFamily="18" charset="0"/>
                          </a:rPr>
                          <m:t>2</m:t>
                        </m:r>
                      </m:sup>
                    </m:sSup>
                  </m:oMath>
                </a14:m>
                <a:r>
                  <a:rPr lang="en" sz="2800" dirty="0" smtClean="0"/>
                  <a:t> Score</a:t>
                </a:r>
                <a:endParaRPr sz="2800" dirty="0"/>
              </a:p>
            </p:txBody>
          </p:sp>
        </mc:Choice>
        <mc:Fallback xmlns="">
          <p:sp>
            <p:nvSpPr>
              <p:cNvPr id="934" name="Google Shape;934;p55"/>
              <p:cNvSpPr txBox="1">
                <a:spLocks noGrp="1" noRot="1" noChangeAspect="1" noMove="1" noResize="1" noEditPoints="1" noAdjustHandles="1" noChangeArrowheads="1" noChangeShapeType="1" noTextEdit="1"/>
              </p:cNvSpPr>
              <p:nvPr>
                <p:ph type="title"/>
              </p:nvPr>
            </p:nvSpPr>
            <p:spPr>
              <a:xfrm>
                <a:off x="713224" y="138317"/>
                <a:ext cx="7704000" cy="572700"/>
              </a:xfrm>
              <a:prstGeom prst="rect">
                <a:avLst/>
              </a:prstGeom>
              <a:blipFill>
                <a:blip r:embed="rId3"/>
                <a:stretch>
                  <a:fillRect t="-5319" b="-25532"/>
                </a:stretch>
              </a:blipFill>
            </p:spPr>
            <p:txBody>
              <a:bodyPr/>
              <a:lstStyle/>
              <a:p>
                <a:r>
                  <a:rPr lang="en-US">
                    <a:noFill/>
                  </a:rPr>
                  <a:t> </a:t>
                </a:r>
              </a:p>
            </p:txBody>
          </p:sp>
        </mc:Fallback>
      </mc:AlternateContent>
      <p:sp>
        <p:nvSpPr>
          <p:cNvPr id="944" name="Google Shape;944;p55"/>
          <p:cNvSpPr/>
          <p:nvPr/>
        </p:nvSpPr>
        <p:spPr>
          <a:xfrm rot="-5400000">
            <a:off x="713625" y="53458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0" y="676713"/>
            <a:ext cx="9144000" cy="4466787"/>
          </a:xfrm>
          <a:prstGeom prst="rect">
            <a:avLst/>
          </a:prstGeom>
        </p:spPr>
      </p:pic>
    </p:spTree>
    <p:extLst>
      <p:ext uri="{BB962C8B-B14F-4D97-AF65-F5344CB8AC3E}">
        <p14:creationId xmlns:p14="http://schemas.microsoft.com/office/powerpoint/2010/main" val="12600024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1710571" y="1538376"/>
            <a:ext cx="5102823" cy="21327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smtClean="0"/>
              <a:t>06.</a:t>
            </a:r>
            <a:r>
              <a:rPr lang="en" sz="4800" dirty="0" smtClean="0"/>
              <a:t/>
            </a:r>
            <a:br>
              <a:rPr lang="en" sz="4800" dirty="0" smtClean="0"/>
            </a:br>
            <a:r>
              <a:rPr lang="en" dirty="0" smtClean="0"/>
              <a:t/>
            </a:r>
            <a:br>
              <a:rPr lang="en" dirty="0" smtClean="0"/>
            </a:br>
            <a:r>
              <a:rPr lang="en" dirty="0" smtClean="0"/>
              <a:t>Conclusion and Recommendation</a:t>
            </a:r>
            <a:endParaRPr dirty="0"/>
          </a:p>
        </p:txBody>
      </p:sp>
    </p:spTree>
    <p:extLst>
      <p:ext uri="{BB962C8B-B14F-4D97-AF65-F5344CB8AC3E}">
        <p14:creationId xmlns:p14="http://schemas.microsoft.com/office/powerpoint/2010/main" val="12068967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4" name="Google Shape;934;p55"/>
              <p:cNvSpPr txBox="1">
                <a:spLocks noGrp="1"/>
              </p:cNvSpPr>
              <p:nvPr>
                <p:ph type="title"/>
              </p:nvPr>
            </p:nvSpPr>
            <p:spPr>
              <a:xfrm>
                <a:off x="713224" y="13831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Model Performance – </a:t>
                </a:r>
                <a14:m>
                  <m:oMath xmlns:m="http://schemas.openxmlformats.org/officeDocument/2006/math">
                    <m:sSup>
                      <m:sSupPr>
                        <m:ctrlPr>
                          <a:rPr lang="en" sz="2800" i="1" dirty="0" smtClean="0">
                            <a:latin typeface="Cambria Math" panose="02040503050406030204" pitchFamily="18" charset="0"/>
                          </a:rPr>
                        </m:ctrlPr>
                      </m:sSupPr>
                      <m:e>
                        <m:r>
                          <a:rPr lang="en" sz="2800" i="1" dirty="0" smtClean="0">
                            <a:latin typeface="Cambria Math" panose="02040503050406030204" pitchFamily="18" charset="0"/>
                          </a:rPr>
                          <m:t>𝑅</m:t>
                        </m:r>
                      </m:e>
                      <m:sup>
                        <m:r>
                          <a:rPr lang="en" sz="2800" i="1" dirty="0" smtClean="0">
                            <a:latin typeface="Cambria Math" panose="02040503050406030204" pitchFamily="18" charset="0"/>
                          </a:rPr>
                          <m:t>2</m:t>
                        </m:r>
                      </m:sup>
                    </m:sSup>
                  </m:oMath>
                </a14:m>
                <a:r>
                  <a:rPr lang="en" sz="2800" dirty="0" smtClean="0"/>
                  <a:t> Score</a:t>
                </a:r>
                <a:endParaRPr sz="2800" dirty="0"/>
              </a:p>
            </p:txBody>
          </p:sp>
        </mc:Choice>
        <mc:Fallback xmlns="">
          <p:sp>
            <p:nvSpPr>
              <p:cNvPr id="934" name="Google Shape;934;p55"/>
              <p:cNvSpPr txBox="1">
                <a:spLocks noGrp="1" noRot="1" noChangeAspect="1" noMove="1" noResize="1" noEditPoints="1" noAdjustHandles="1" noChangeArrowheads="1" noChangeShapeType="1" noTextEdit="1"/>
              </p:cNvSpPr>
              <p:nvPr>
                <p:ph type="title"/>
              </p:nvPr>
            </p:nvSpPr>
            <p:spPr>
              <a:xfrm>
                <a:off x="713224" y="138317"/>
                <a:ext cx="7704000" cy="572700"/>
              </a:xfrm>
              <a:prstGeom prst="rect">
                <a:avLst/>
              </a:prstGeom>
              <a:blipFill>
                <a:blip r:embed="rId3"/>
                <a:stretch>
                  <a:fillRect t="-5319" b="-25532"/>
                </a:stretch>
              </a:blipFill>
            </p:spPr>
            <p:txBody>
              <a:bodyPr/>
              <a:lstStyle/>
              <a:p>
                <a:r>
                  <a:rPr lang="en-US">
                    <a:noFill/>
                  </a:rPr>
                  <a:t> </a:t>
                </a:r>
              </a:p>
            </p:txBody>
          </p:sp>
        </mc:Fallback>
      </mc:AlternateContent>
      <p:sp>
        <p:nvSpPr>
          <p:cNvPr id="944" name="Google Shape;944;p55"/>
          <p:cNvSpPr/>
          <p:nvPr/>
        </p:nvSpPr>
        <p:spPr>
          <a:xfrm rot="-5400000">
            <a:off x="713625" y="534588"/>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0" y="0"/>
            <a:ext cx="9144000" cy="5143499"/>
          </a:xfrm>
          <a:prstGeom prst="rect">
            <a:avLst/>
          </a:prstGeom>
        </p:spPr>
      </p:pic>
    </p:spTree>
    <p:extLst>
      <p:ext uri="{BB962C8B-B14F-4D97-AF65-F5344CB8AC3E}">
        <p14:creationId xmlns:p14="http://schemas.microsoft.com/office/powerpoint/2010/main" val="31507702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635279" y="1190821"/>
            <a:ext cx="1568874" cy="1556188"/>
          </a:xfrm>
          <a:prstGeom prst="rect">
            <a:avLst/>
          </a:prstGeom>
        </p:spPr>
      </p:pic>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Layer>
                </a14:imgProps>
              </a:ext>
            </a:extLst>
          </a:blip>
          <a:stretch>
            <a:fillRect/>
          </a:stretch>
        </p:blipFill>
        <p:spPr>
          <a:xfrm>
            <a:off x="3525041" y="3051239"/>
            <a:ext cx="1685861" cy="1632171"/>
          </a:xfrm>
          <a:prstGeom prst="rect">
            <a:avLst/>
          </a:prstGeom>
        </p:spPr>
      </p:pic>
      <p:sp>
        <p:nvSpPr>
          <p:cNvPr id="1051" name="Google Shape;1051;p61"/>
          <p:cNvSpPr txBox="1">
            <a:spLocks noGrp="1"/>
          </p:cNvSpPr>
          <p:nvPr>
            <p:ph type="subTitle" idx="1"/>
          </p:nvPr>
        </p:nvSpPr>
        <p:spPr>
          <a:xfrm>
            <a:off x="5542650" y="3399075"/>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Nnamdi Isichei</a:t>
            </a:r>
            <a:endParaRPr sz="2000" dirty="0"/>
          </a:p>
        </p:txBody>
      </p:sp>
      <p:sp>
        <p:nvSpPr>
          <p:cNvPr id="1052" name="Google Shape;1052;p61"/>
          <p:cNvSpPr txBox="1">
            <a:spLocks noGrp="1"/>
          </p:cNvSpPr>
          <p:nvPr>
            <p:ph type="subTitle" idx="2"/>
          </p:nvPr>
        </p:nvSpPr>
        <p:spPr>
          <a:xfrm>
            <a:off x="2382325" y="1452088"/>
            <a:ext cx="2907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t>Michael Okereafor</a:t>
            </a:r>
            <a:endParaRPr sz="2000" dirty="0"/>
          </a:p>
        </p:txBody>
      </p:sp>
      <p:sp>
        <p:nvSpPr>
          <p:cNvPr id="1053" name="Google Shape;1053;p61"/>
          <p:cNvSpPr txBox="1">
            <a:spLocks noGrp="1"/>
          </p:cNvSpPr>
          <p:nvPr>
            <p:ph type="subTitle" idx="3"/>
          </p:nvPr>
        </p:nvSpPr>
        <p:spPr>
          <a:xfrm>
            <a:off x="5542650" y="4013100"/>
            <a:ext cx="2907600" cy="3381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Technical Adviser</a:t>
            </a:r>
            <a:endParaRPr dirty="0"/>
          </a:p>
        </p:txBody>
      </p:sp>
      <p:sp>
        <p:nvSpPr>
          <p:cNvPr id="1054" name="Google Shape;1054;p61"/>
          <p:cNvSpPr txBox="1">
            <a:spLocks noGrp="1"/>
          </p:cNvSpPr>
          <p:nvPr>
            <p:ph type="subTitle" idx="4"/>
          </p:nvPr>
        </p:nvSpPr>
        <p:spPr>
          <a:xfrm>
            <a:off x="2382325" y="2066123"/>
            <a:ext cx="2907600" cy="3092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Machine Learning Specialist</a:t>
            </a:r>
            <a:endParaRPr dirty="0"/>
          </a:p>
        </p:txBody>
      </p:sp>
      <p:sp>
        <p:nvSpPr>
          <p:cNvPr id="1055" name="Google Shape;1055;p61"/>
          <p:cNvSpPr txBox="1">
            <a:spLocks noGrp="1"/>
          </p:cNvSpPr>
          <p:nvPr>
            <p:ph type="title"/>
          </p:nvPr>
        </p:nvSpPr>
        <p:spPr>
          <a:xfrm>
            <a:off x="720000" y="33060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OUR TEAM</a:t>
            </a:r>
            <a:endParaRPr sz="2800" dirty="0"/>
          </a:p>
        </p:txBody>
      </p:sp>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Layer>
                </a14:imgProps>
              </a:ext>
            </a:extLst>
          </a:blip>
          <a:stretch>
            <a:fillRect/>
          </a:stretch>
        </p:blipFill>
        <p:spPr>
          <a:xfrm>
            <a:off x="5289925" y="1142114"/>
            <a:ext cx="1568874" cy="1602980"/>
          </a:xfrm>
          <a:prstGeom prst="rect">
            <a:avLst/>
          </a:prstGeom>
        </p:spPr>
      </p:pic>
      <p:sp>
        <p:nvSpPr>
          <p:cNvPr id="10" name="Google Shape;1052;p61"/>
          <p:cNvSpPr txBox="1">
            <a:spLocks/>
          </p:cNvSpPr>
          <p:nvPr/>
        </p:nvSpPr>
        <p:spPr>
          <a:xfrm>
            <a:off x="7036971" y="1452088"/>
            <a:ext cx="2107029"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500"/>
              <a:buFont typeface="Righteous"/>
              <a:buNone/>
              <a:defRPr sz="2500" b="0" i="0" u="none" strike="noStrike" cap="none">
                <a:solidFill>
                  <a:schemeClr val="accent3"/>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sz="2000" dirty="0" err="1" smtClean="0"/>
              <a:t>Meleka</a:t>
            </a:r>
            <a:r>
              <a:rPr lang="en-US" sz="2000" dirty="0" smtClean="0"/>
              <a:t> Victor</a:t>
            </a:r>
            <a:endParaRPr lang="en-US" sz="2000" dirty="0"/>
          </a:p>
        </p:txBody>
      </p:sp>
      <p:sp>
        <p:nvSpPr>
          <p:cNvPr id="11" name="Google Shape;1054;p61"/>
          <p:cNvSpPr txBox="1">
            <a:spLocks/>
          </p:cNvSpPr>
          <p:nvPr/>
        </p:nvSpPr>
        <p:spPr>
          <a:xfrm>
            <a:off x="7134578" y="2066123"/>
            <a:ext cx="2009422" cy="3092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Model Specialist</a:t>
            </a:r>
            <a:endParaRPr lang="en-US" dirty="0"/>
          </a:p>
        </p:txBody>
      </p:sp>
    </p:spTree>
    <p:extLst>
      <p:ext uri="{BB962C8B-B14F-4D97-AF65-F5344CB8AC3E}">
        <p14:creationId xmlns:p14="http://schemas.microsoft.com/office/powerpoint/2010/main" val="118528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2"/>
                                        </p:tgtEl>
                                      </p:cBhvr>
                                      <p:by x="120000" y="120000"/>
                                    </p:animScale>
                                  </p:childTnLst>
                                </p:cTn>
                              </p:par>
                              <p:par>
                                <p:cTn id="7" presetID="9" presetClass="emph" presetSubtype="0" nodeType="withEffect">
                                  <p:stCondLst>
                                    <p:cond delay="0"/>
                                  </p:stCondLst>
                                  <p:childTnLst>
                                    <p:set>
                                      <p:cBhvr rctx="PPT">
                                        <p:cTn id="8" dur="indefinite"/>
                                        <p:tgtEl>
                                          <p:spTgt spid="3"/>
                                        </p:tgtEl>
                                        <p:attrNameLst>
                                          <p:attrName>style.opacity</p:attrName>
                                        </p:attrNameLst>
                                      </p:cBhvr>
                                      <p:to>
                                        <p:strVal val="0.25"/>
                                      </p:to>
                                    </p:set>
                                    <p:animEffect filter="image" prLst="opacity: 0.25">
                                      <p:cBhvr rctx="IE">
                                        <p:cTn id="9" dur="indefinite"/>
                                        <p:tgtEl>
                                          <p:spTgt spid="3"/>
                                        </p:tgtEl>
                                      </p:cBhvr>
                                    </p:animEffect>
                                  </p:childTnLst>
                                </p:cTn>
                              </p:par>
                              <p:par>
                                <p:cTn id="10" presetID="9" presetClass="emph" presetSubtype="0" grpId="0" nodeType="withEffect">
                                  <p:stCondLst>
                                    <p:cond delay="0"/>
                                  </p:stCondLst>
                                  <p:childTnLst>
                                    <p:set>
                                      <p:cBhvr rctx="PPT">
                                        <p:cTn id="11" dur="indefinite"/>
                                        <p:tgtEl>
                                          <p:spTgt spid="1052">
                                            <p:txEl>
                                              <p:pRg st="0" end="0"/>
                                            </p:txEl>
                                          </p:spTgt>
                                        </p:tgtEl>
                                        <p:attrNameLst>
                                          <p:attrName>style.opacity</p:attrName>
                                        </p:attrNameLst>
                                      </p:cBhvr>
                                      <p:to>
                                        <p:strVal val="0.25"/>
                                      </p:to>
                                    </p:set>
                                    <p:animEffect filter="image" prLst="opacity: 0.25">
                                      <p:cBhvr rctx="IE">
                                        <p:cTn id="12" dur="indefinite"/>
                                        <p:tgtEl>
                                          <p:spTgt spid="1052">
                                            <p:txEl>
                                              <p:pRg st="0" end="0"/>
                                            </p:txEl>
                                          </p:spTgt>
                                        </p:tgtEl>
                                      </p:cBhvr>
                                    </p:animEffect>
                                  </p:childTnLst>
                                </p:cTn>
                              </p:par>
                              <p:par>
                                <p:cTn id="13" presetID="9" presetClass="emph" presetSubtype="0" grpId="0" nodeType="withEffect">
                                  <p:stCondLst>
                                    <p:cond delay="0"/>
                                  </p:stCondLst>
                                  <p:childTnLst>
                                    <p:set>
                                      <p:cBhvr rctx="PPT">
                                        <p:cTn id="14" dur="indefinite"/>
                                        <p:tgtEl>
                                          <p:spTgt spid="1054">
                                            <p:txEl>
                                              <p:pRg st="0" end="0"/>
                                            </p:txEl>
                                          </p:spTgt>
                                        </p:tgtEl>
                                        <p:attrNameLst>
                                          <p:attrName>style.opacity</p:attrName>
                                        </p:attrNameLst>
                                      </p:cBhvr>
                                      <p:to>
                                        <p:strVal val="0.25"/>
                                      </p:to>
                                    </p:set>
                                    <p:animEffect filter="image" prLst="opacity: 0.25">
                                      <p:cBhvr rctx="IE">
                                        <p:cTn id="15" dur="indefinite"/>
                                        <p:tgtEl>
                                          <p:spTgt spid="1054">
                                            <p:txEl>
                                              <p:pRg st="0" end="0"/>
                                            </p:txEl>
                                          </p:spTgt>
                                        </p:tgtEl>
                                      </p:cBhvr>
                                    </p:animEffect>
                                  </p:childTnLst>
                                </p:cTn>
                              </p:par>
                              <p:par>
                                <p:cTn id="16" presetID="9" presetClass="emph" presetSubtype="0" nodeType="withEffect">
                                  <p:stCondLst>
                                    <p:cond delay="0"/>
                                  </p:stCondLst>
                                  <p:childTnLst>
                                    <p:set>
                                      <p:cBhvr rctx="PPT">
                                        <p:cTn id="17" dur="indefinite"/>
                                        <p:tgtEl>
                                          <p:spTgt spid="4"/>
                                        </p:tgtEl>
                                        <p:attrNameLst>
                                          <p:attrName>style.opacity</p:attrName>
                                        </p:attrNameLst>
                                      </p:cBhvr>
                                      <p:to>
                                        <p:strVal val="0.25"/>
                                      </p:to>
                                    </p:set>
                                    <p:animEffect filter="image" prLst="opacity: 0.25">
                                      <p:cBhvr rctx="IE">
                                        <p:cTn id="18" dur="indefinite"/>
                                        <p:tgtEl>
                                          <p:spTgt spid="4"/>
                                        </p:tgtEl>
                                      </p:cBhvr>
                                    </p:animEffect>
                                  </p:childTnLst>
                                </p:cTn>
                              </p:par>
                              <p:par>
                                <p:cTn id="19" presetID="9" presetClass="emph" presetSubtype="0" grpId="0" nodeType="withEffect">
                                  <p:stCondLst>
                                    <p:cond delay="0"/>
                                  </p:stCondLst>
                                  <p:childTnLst>
                                    <p:set>
                                      <p:cBhvr rctx="PPT">
                                        <p:cTn id="20" dur="indefinite"/>
                                        <p:tgtEl>
                                          <p:spTgt spid="10"/>
                                        </p:tgtEl>
                                        <p:attrNameLst>
                                          <p:attrName>style.opacity</p:attrName>
                                        </p:attrNameLst>
                                      </p:cBhvr>
                                      <p:to>
                                        <p:strVal val="0.25"/>
                                      </p:to>
                                    </p:set>
                                    <p:animEffect filter="image" prLst="opacity: 0.25">
                                      <p:cBhvr rctx="IE">
                                        <p:cTn id="21" dur="indefinite"/>
                                        <p:tgtEl>
                                          <p:spTgt spid="10"/>
                                        </p:tgtEl>
                                      </p:cBhvr>
                                    </p:animEffect>
                                  </p:childTnLst>
                                </p:cTn>
                              </p:par>
                              <p:par>
                                <p:cTn id="22" presetID="9" presetClass="emph" presetSubtype="0" grpId="0" nodeType="withEffect">
                                  <p:stCondLst>
                                    <p:cond delay="0"/>
                                  </p:stCondLst>
                                  <p:childTnLst>
                                    <p:set>
                                      <p:cBhvr rctx="PPT">
                                        <p:cTn id="23" dur="indefinite"/>
                                        <p:tgtEl>
                                          <p:spTgt spid="11"/>
                                        </p:tgtEl>
                                        <p:attrNameLst>
                                          <p:attrName>style.opacity</p:attrName>
                                        </p:attrNameLst>
                                      </p:cBhvr>
                                      <p:to>
                                        <p:strVal val="0.25"/>
                                      </p:to>
                                    </p:set>
                                    <p:animEffect filter="image" prLst="opacity: 0.25">
                                      <p:cBhvr rctx="IE">
                                        <p:cTn id="24"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2" grpId="0" build="p"/>
      <p:bldP spid="1054" grpId="0" build="p"/>
      <p:bldP spid="10"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cxnSp>
        <p:nvCxnSpPr>
          <p:cNvPr id="1072" name="Google Shape;1072;p62"/>
          <p:cNvCxnSpPr/>
          <p:nvPr/>
        </p:nvCxnSpPr>
        <p:spPr>
          <a:xfrm>
            <a:off x="6520137" y="3009818"/>
            <a:ext cx="999" cy="629920"/>
          </a:xfrm>
          <a:prstGeom prst="straightConnector1">
            <a:avLst/>
          </a:prstGeom>
          <a:noFill/>
          <a:ln w="19050" cap="flat" cmpd="sng">
            <a:solidFill>
              <a:schemeClr val="lt2"/>
            </a:solidFill>
            <a:prstDash val="solid"/>
            <a:round/>
            <a:headEnd type="none" w="med" len="med"/>
            <a:tailEnd type="none" w="med" len="med"/>
          </a:ln>
        </p:spPr>
      </p:cxnSp>
      <p:cxnSp>
        <p:nvCxnSpPr>
          <p:cNvPr id="1074" name="Google Shape;1074;p62"/>
          <p:cNvCxnSpPr>
            <a:stCxn id="1067" idx="0"/>
          </p:cNvCxnSpPr>
          <p:nvPr/>
        </p:nvCxnSpPr>
        <p:spPr>
          <a:xfrm flipV="1">
            <a:off x="3579631" y="1718892"/>
            <a:ext cx="0" cy="528100"/>
          </a:xfrm>
          <a:prstGeom prst="straightConnector1">
            <a:avLst/>
          </a:prstGeom>
          <a:noFill/>
          <a:ln w="19050" cap="flat" cmpd="sng">
            <a:solidFill>
              <a:schemeClr val="lt2"/>
            </a:solidFill>
            <a:prstDash val="solid"/>
            <a:round/>
            <a:headEnd type="none" w="med" len="med"/>
            <a:tailEnd type="none" w="med" len="med"/>
          </a:ln>
        </p:spPr>
      </p:cxnSp>
      <p:sp>
        <p:nvSpPr>
          <p:cNvPr id="1067" name="Google Shape;1067;p62"/>
          <p:cNvSpPr/>
          <p:nvPr/>
        </p:nvSpPr>
        <p:spPr>
          <a:xfrm>
            <a:off x="2705100" y="2246992"/>
            <a:ext cx="1749062"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lt2"/>
                </a:solidFill>
                <a:latin typeface="Righteous"/>
                <a:ea typeface="Righteous"/>
                <a:cs typeface="Righteous"/>
                <a:sym typeface="Righteous"/>
              </a:rPr>
              <a:t>Conclusion</a:t>
            </a:r>
            <a:endParaRPr sz="2000" dirty="0">
              <a:solidFill>
                <a:schemeClr val="lt2"/>
              </a:solidFill>
              <a:latin typeface="Righteous"/>
              <a:ea typeface="Righteous"/>
              <a:cs typeface="Righteous"/>
              <a:sym typeface="Righteous"/>
            </a:endParaRPr>
          </a:p>
        </p:txBody>
      </p:sp>
      <p:sp>
        <p:nvSpPr>
          <p:cNvPr id="1065" name="Google Shape;1065;p62"/>
          <p:cNvSpPr/>
          <p:nvPr/>
        </p:nvSpPr>
        <p:spPr>
          <a:xfrm>
            <a:off x="5301936" y="2329118"/>
            <a:ext cx="2512602"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solidFill>
                  <a:schemeClr val="lt2"/>
                </a:solidFill>
                <a:latin typeface="Righteous"/>
                <a:ea typeface="Righteous"/>
                <a:cs typeface="Righteous"/>
                <a:sym typeface="Righteous"/>
              </a:rPr>
              <a:t>Recommendation</a:t>
            </a:r>
            <a:endParaRPr dirty="0"/>
          </a:p>
        </p:txBody>
      </p:sp>
      <mc:AlternateContent xmlns:mc="http://schemas.openxmlformats.org/markup-compatibility/2006">
        <mc:Choice xmlns:a14="http://schemas.microsoft.com/office/drawing/2010/main" Requires="a14">
          <p:sp>
            <p:nvSpPr>
              <p:cNvPr id="1075" name="Google Shape;1075;p62"/>
              <p:cNvSpPr txBox="1"/>
              <p:nvPr/>
            </p:nvSpPr>
            <p:spPr>
              <a:xfrm>
                <a:off x="940425" y="243809"/>
                <a:ext cx="5422275" cy="1603517"/>
              </a:xfrm>
              <a:prstGeom prst="rect">
                <a:avLst/>
              </a:prstGeom>
              <a:noFill/>
              <a:ln>
                <a:noFill/>
              </a:ln>
            </p:spPr>
            <p:txBody>
              <a:bodyPr spcFirstLastPara="1" wrap="square" lIns="0" tIns="0" rIns="0" bIns="0" anchor="ctr" anchorCtr="0">
                <a:noAutofit/>
              </a:bodyPr>
              <a:lstStyle/>
              <a:p>
                <a:pPr lvl="0" algn="ctr"/>
                <a:r>
                  <a:rPr lang="en" sz="2000" dirty="0" smtClean="0">
                    <a:solidFill>
                      <a:schemeClr val="accent6"/>
                    </a:solidFill>
                    <a:latin typeface="Righteous" panose="020B0604020202020204" charset="0"/>
                    <a:ea typeface="Righteous"/>
                    <a:cs typeface="Righteous"/>
                    <a:sym typeface="Righteous"/>
                  </a:rPr>
                  <a:t>Therefore, </a:t>
                </a:r>
                <a:r>
                  <a:rPr lang="en-US" sz="2000" dirty="0" smtClean="0">
                    <a:solidFill>
                      <a:schemeClr val="accent6"/>
                    </a:solidFill>
                    <a:latin typeface="Righteous" panose="020B0604020202020204" charset="0"/>
                    <a:ea typeface="Righteous"/>
                  </a:rPr>
                  <a:t>the </a:t>
                </a:r>
                <a:r>
                  <a:rPr lang="en-US" sz="2000" dirty="0" smtClean="0">
                    <a:solidFill>
                      <a:schemeClr val="accent6"/>
                    </a:solidFill>
                    <a:latin typeface="Righteous" panose="020B0604020202020204" charset="0"/>
                  </a:rPr>
                  <a:t>Random forest model </a:t>
                </a:r>
                <a:r>
                  <a:rPr lang="en-US" sz="2000" dirty="0">
                    <a:solidFill>
                      <a:schemeClr val="accent6"/>
                    </a:solidFill>
                    <a:latin typeface="Righteous" panose="020B0604020202020204" charset="0"/>
                  </a:rPr>
                  <a:t>emerged to be the best model with a </a:t>
                </a:r>
                <a14:m>
                  <m:oMath xmlns:m="http://schemas.openxmlformats.org/officeDocument/2006/math">
                    <m:sSup>
                      <m:sSupPr>
                        <m:ctrlPr>
                          <a:rPr lang="en-US" sz="2000" i="1" dirty="0" smtClean="0">
                            <a:solidFill>
                              <a:schemeClr val="accent6"/>
                            </a:solidFill>
                            <a:latin typeface="Cambria Math" panose="02040503050406030204" pitchFamily="18" charset="0"/>
                          </a:rPr>
                        </m:ctrlPr>
                      </m:sSupPr>
                      <m:e>
                        <m:r>
                          <a:rPr lang="en-US" sz="2000" i="1" dirty="0" smtClean="0">
                            <a:solidFill>
                              <a:schemeClr val="accent6"/>
                            </a:solidFill>
                            <a:latin typeface="Cambria Math" panose="02040503050406030204" pitchFamily="18" charset="0"/>
                          </a:rPr>
                          <m:t>𝑅</m:t>
                        </m:r>
                      </m:e>
                      <m:sup>
                        <m:r>
                          <a:rPr lang="en-US" sz="2000" i="1" dirty="0" smtClean="0">
                            <a:solidFill>
                              <a:schemeClr val="accent6"/>
                            </a:solidFill>
                            <a:latin typeface="Cambria Math" panose="02040503050406030204" pitchFamily="18" charset="0"/>
                          </a:rPr>
                          <m:t>2</m:t>
                        </m:r>
                      </m:sup>
                    </m:sSup>
                  </m:oMath>
                </a14:m>
                <a:r>
                  <a:rPr lang="en-US" sz="2000" dirty="0">
                    <a:solidFill>
                      <a:schemeClr val="accent6"/>
                    </a:solidFill>
                    <a:latin typeface="Righteous" panose="020B0604020202020204" charset="0"/>
                  </a:rPr>
                  <a:t> of 0.60 which tells us that 60% proportion of load shortfall can be directly attributed to the renewable sources variables.</a:t>
                </a:r>
                <a:r>
                  <a:rPr lang="en" sz="2000" dirty="0" smtClean="0">
                    <a:solidFill>
                      <a:schemeClr val="accent6"/>
                    </a:solidFill>
                    <a:latin typeface="Righteous" panose="020B0604020202020204" charset="0"/>
                    <a:ea typeface="Righteous"/>
                    <a:cs typeface="Righteous"/>
                    <a:sym typeface="Righteous"/>
                  </a:rPr>
                  <a:t> </a:t>
                </a:r>
                <a:endParaRPr sz="2000" dirty="0">
                  <a:solidFill>
                    <a:schemeClr val="accent6"/>
                  </a:solidFill>
                  <a:latin typeface="Righteous" panose="020B0604020202020204" charset="0"/>
                  <a:ea typeface="Righteous"/>
                  <a:cs typeface="Righteous"/>
                  <a:sym typeface="Righteous"/>
                </a:endParaRPr>
              </a:p>
            </p:txBody>
          </p:sp>
        </mc:Choice>
        <mc:Fallback>
          <p:sp>
            <p:nvSpPr>
              <p:cNvPr id="1075" name="Google Shape;1075;p62"/>
              <p:cNvSpPr txBox="1">
                <a:spLocks noRot="1" noChangeAspect="1" noMove="1" noResize="1" noEditPoints="1" noAdjustHandles="1" noChangeArrowheads="1" noChangeShapeType="1" noTextEdit="1"/>
              </p:cNvSpPr>
              <p:nvPr/>
            </p:nvSpPr>
            <p:spPr>
              <a:xfrm>
                <a:off x="940425" y="243809"/>
                <a:ext cx="5422275" cy="1603517"/>
              </a:xfrm>
              <a:prstGeom prst="rect">
                <a:avLst/>
              </a:prstGeom>
              <a:blipFill>
                <a:blip r:embed="rId3"/>
                <a:stretch>
                  <a:fillRect l="-2247" t="-1901" r="-3371" b="-7605"/>
                </a:stretch>
              </a:blipFill>
              <a:ln>
                <a:noFill/>
              </a:ln>
            </p:spPr>
            <p:txBody>
              <a:bodyPr/>
              <a:lstStyle/>
              <a:p>
                <a:r>
                  <a:rPr lang="en-US">
                    <a:noFill/>
                  </a:rPr>
                  <a:t> </a:t>
                </a:r>
              </a:p>
            </p:txBody>
          </p:sp>
        </mc:Fallback>
      </mc:AlternateContent>
      <p:sp>
        <p:nvSpPr>
          <p:cNvPr id="33" name="Google Shape;1075;p62"/>
          <p:cNvSpPr txBox="1"/>
          <p:nvPr/>
        </p:nvSpPr>
        <p:spPr>
          <a:xfrm>
            <a:off x="3478389" y="3526266"/>
            <a:ext cx="5422275" cy="1603517"/>
          </a:xfrm>
          <a:prstGeom prst="rect">
            <a:avLst/>
          </a:prstGeom>
          <a:noFill/>
          <a:ln>
            <a:noFill/>
          </a:ln>
        </p:spPr>
        <p:txBody>
          <a:bodyPr spcFirstLastPara="1" wrap="square" lIns="0" tIns="0" rIns="0" bIns="0" anchor="ctr" anchorCtr="0">
            <a:noAutofit/>
          </a:bodyPr>
          <a:lstStyle/>
          <a:p>
            <a:pPr lvl="0" algn="ctr"/>
            <a:r>
              <a:rPr lang="en-US" sz="2000" dirty="0" smtClean="0">
                <a:solidFill>
                  <a:schemeClr val="accent6"/>
                </a:solidFill>
                <a:latin typeface="Righteous" panose="020B0604020202020204" charset="0"/>
              </a:rPr>
              <a:t>The use of purely non-renewable sources is therefore sustainable hence the government of Spain can consider expanding its investment in the renewable energy resource infrastructure.</a:t>
            </a:r>
            <a:endParaRPr lang="en-US" sz="2000" dirty="0">
              <a:solidFill>
                <a:schemeClr val="accent6"/>
              </a:solidFill>
              <a:latin typeface="Righteous"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7" grpId="0" animBg="1"/>
      <p:bldP spid="1065" grpId="0" animBg="1"/>
      <p:bldP spid="1075" grpId="0"/>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4"/>
          <p:cNvSpPr txBox="1">
            <a:spLocks noGrp="1"/>
          </p:cNvSpPr>
          <p:nvPr>
            <p:ph type="subTitle" idx="1"/>
          </p:nvPr>
        </p:nvSpPr>
        <p:spPr>
          <a:xfrm>
            <a:off x="4572000" y="1706450"/>
            <a:ext cx="3856800" cy="44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Do you have any questions?</a:t>
            </a:r>
            <a:endParaRPr/>
          </a:p>
        </p:txBody>
      </p:sp>
      <p:sp>
        <p:nvSpPr>
          <p:cNvPr id="1110" name="Google Shape;1110;p64"/>
          <p:cNvSpPr txBox="1">
            <a:spLocks noGrp="1"/>
          </p:cNvSpPr>
          <p:nvPr>
            <p:ph type="subTitle" idx="2"/>
          </p:nvPr>
        </p:nvSpPr>
        <p:spPr>
          <a:xfrm>
            <a:off x="5524900" y="2319500"/>
            <a:ext cx="2904000" cy="68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err="1" smtClean="0"/>
              <a:t>info@f</a:t>
            </a:r>
            <a:r>
              <a:rPr lang="en" dirty="0" smtClean="0"/>
              <a:t>antastic5consult.com</a:t>
            </a:r>
          </a:p>
          <a:p>
            <a:pPr marL="0" lvl="0" indent="0" algn="r" rtl="0">
              <a:spcBef>
                <a:spcPts val="0"/>
              </a:spcBef>
              <a:spcAft>
                <a:spcPts val="0"/>
              </a:spcAft>
              <a:buNone/>
            </a:pPr>
            <a:r>
              <a:rPr lang="en" dirty="0" smtClean="0"/>
              <a:t> </a:t>
            </a:r>
            <a:r>
              <a:rPr lang="en" dirty="0"/>
              <a:t>+91 620 421 </a:t>
            </a:r>
            <a:r>
              <a:rPr lang="en" dirty="0" smtClean="0"/>
              <a:t>88</a:t>
            </a:r>
          </a:p>
          <a:p>
            <a:pPr marL="0" lvl="0" indent="0" algn="r" rtl="0">
              <a:spcBef>
                <a:spcPts val="0"/>
              </a:spcBef>
              <a:spcAft>
                <a:spcPts val="0"/>
              </a:spcAft>
              <a:buNone/>
            </a:pPr>
            <a:r>
              <a:rPr lang="en" dirty="0" smtClean="0"/>
              <a:t> www.fantastic5constult.com</a:t>
            </a:r>
            <a:endParaRPr dirty="0"/>
          </a:p>
        </p:txBody>
      </p:sp>
      <p:sp>
        <p:nvSpPr>
          <p:cNvPr id="1111" name="Google Shape;1111;p64"/>
          <p:cNvSpPr txBox="1">
            <a:spLocks noGrp="1"/>
          </p:cNvSpPr>
          <p:nvPr>
            <p:ph type="title"/>
          </p:nvPr>
        </p:nvSpPr>
        <p:spPr>
          <a:xfrm>
            <a:off x="2646100" y="357200"/>
            <a:ext cx="5782800" cy="118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1112" name="Google Shape;1112;p64"/>
          <p:cNvSpPr/>
          <p:nvPr/>
        </p:nvSpPr>
        <p:spPr>
          <a:xfrm>
            <a:off x="6901658" y="3282837"/>
            <a:ext cx="136380" cy="293839"/>
          </a:xfrm>
          <a:custGeom>
            <a:avLst/>
            <a:gdLst/>
            <a:ahLst/>
            <a:cxnLst/>
            <a:rect l="l" t="t" r="r" b="b"/>
            <a:pathLst>
              <a:path w="25116" h="54114" extrusionOk="0">
                <a:moveTo>
                  <a:pt x="5594" y="27285"/>
                </a:moveTo>
                <a:lnTo>
                  <a:pt x="5594" y="53428"/>
                </a:lnTo>
                <a:cubicBezTo>
                  <a:pt x="5594" y="53771"/>
                  <a:pt x="5936" y="54113"/>
                  <a:pt x="6279" y="54113"/>
                </a:cubicBezTo>
                <a:lnTo>
                  <a:pt x="15983" y="54113"/>
                </a:lnTo>
                <a:cubicBezTo>
                  <a:pt x="16325" y="53999"/>
                  <a:pt x="16554" y="53771"/>
                  <a:pt x="16554" y="53428"/>
                </a:cubicBezTo>
                <a:lnTo>
                  <a:pt x="16554" y="26829"/>
                </a:lnTo>
                <a:lnTo>
                  <a:pt x="23746" y="26829"/>
                </a:lnTo>
                <a:cubicBezTo>
                  <a:pt x="23974" y="26715"/>
                  <a:pt x="24317" y="26600"/>
                  <a:pt x="24431" y="26258"/>
                </a:cubicBezTo>
                <a:lnTo>
                  <a:pt x="25002" y="18267"/>
                </a:lnTo>
                <a:cubicBezTo>
                  <a:pt x="25116" y="17924"/>
                  <a:pt x="24773" y="17467"/>
                  <a:pt x="24431" y="17467"/>
                </a:cubicBezTo>
                <a:lnTo>
                  <a:pt x="16554" y="17467"/>
                </a:lnTo>
                <a:lnTo>
                  <a:pt x="16554" y="11874"/>
                </a:lnTo>
                <a:cubicBezTo>
                  <a:pt x="16554" y="10504"/>
                  <a:pt x="17695" y="9476"/>
                  <a:pt x="18951" y="9476"/>
                </a:cubicBezTo>
                <a:lnTo>
                  <a:pt x="24431" y="9476"/>
                </a:lnTo>
                <a:cubicBezTo>
                  <a:pt x="24773" y="9476"/>
                  <a:pt x="25116" y="9134"/>
                  <a:pt x="25116" y="8677"/>
                </a:cubicBezTo>
                <a:lnTo>
                  <a:pt x="25116" y="686"/>
                </a:lnTo>
                <a:cubicBezTo>
                  <a:pt x="25116" y="343"/>
                  <a:pt x="24773" y="1"/>
                  <a:pt x="24431" y="1"/>
                </a:cubicBezTo>
                <a:lnTo>
                  <a:pt x="15298" y="1"/>
                </a:lnTo>
                <a:cubicBezTo>
                  <a:pt x="9932" y="1"/>
                  <a:pt x="5594" y="4339"/>
                  <a:pt x="5594" y="9704"/>
                </a:cubicBezTo>
                <a:lnTo>
                  <a:pt x="5594" y="17467"/>
                </a:lnTo>
                <a:lnTo>
                  <a:pt x="685" y="17467"/>
                </a:lnTo>
                <a:cubicBezTo>
                  <a:pt x="342" y="17467"/>
                  <a:pt x="0" y="17696"/>
                  <a:pt x="0" y="18152"/>
                </a:cubicBezTo>
                <a:lnTo>
                  <a:pt x="0" y="26144"/>
                </a:lnTo>
                <a:cubicBezTo>
                  <a:pt x="0" y="26486"/>
                  <a:pt x="342" y="26829"/>
                  <a:pt x="685" y="26829"/>
                </a:cubicBezTo>
                <a:lnTo>
                  <a:pt x="5594" y="2682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4"/>
          <p:cNvSpPr/>
          <p:nvPr/>
        </p:nvSpPr>
        <p:spPr>
          <a:xfrm>
            <a:off x="7446467" y="3282736"/>
            <a:ext cx="294712" cy="294095"/>
          </a:xfrm>
          <a:custGeom>
            <a:avLst/>
            <a:gdLst/>
            <a:ahLst/>
            <a:cxnLst/>
            <a:rect l="l" t="t" r="r" b="b"/>
            <a:pathLst>
              <a:path w="55371" h="55255" extrusionOk="0">
                <a:moveTo>
                  <a:pt x="42355" y="9704"/>
                </a:moveTo>
                <a:cubicBezTo>
                  <a:pt x="38131" y="9704"/>
                  <a:pt x="38131" y="15983"/>
                  <a:pt x="42355" y="15983"/>
                </a:cubicBezTo>
                <a:cubicBezTo>
                  <a:pt x="44068" y="15983"/>
                  <a:pt x="45552" y="14613"/>
                  <a:pt x="45552" y="12900"/>
                </a:cubicBezTo>
                <a:cubicBezTo>
                  <a:pt x="45552" y="11188"/>
                  <a:pt x="44068" y="9704"/>
                  <a:pt x="42355" y="9704"/>
                </a:cubicBezTo>
                <a:close/>
                <a:moveTo>
                  <a:pt x="26913" y="18532"/>
                </a:moveTo>
                <a:cubicBezTo>
                  <a:pt x="27299" y="18532"/>
                  <a:pt x="27690" y="18557"/>
                  <a:pt x="28085" y="18608"/>
                </a:cubicBezTo>
                <a:cubicBezTo>
                  <a:pt x="32880" y="18608"/>
                  <a:pt x="36761" y="22490"/>
                  <a:pt x="36647" y="27285"/>
                </a:cubicBezTo>
                <a:cubicBezTo>
                  <a:pt x="36647" y="31965"/>
                  <a:pt x="32766" y="35847"/>
                  <a:pt x="28085" y="35847"/>
                </a:cubicBezTo>
                <a:cubicBezTo>
                  <a:pt x="27699" y="35897"/>
                  <a:pt x="27317" y="35922"/>
                  <a:pt x="26940" y="35922"/>
                </a:cubicBezTo>
                <a:cubicBezTo>
                  <a:pt x="22187" y="35922"/>
                  <a:pt x="18267" y="32036"/>
                  <a:pt x="18267" y="27171"/>
                </a:cubicBezTo>
                <a:cubicBezTo>
                  <a:pt x="18267" y="22314"/>
                  <a:pt x="22172" y="18532"/>
                  <a:pt x="26913" y="18532"/>
                </a:cubicBezTo>
                <a:close/>
                <a:moveTo>
                  <a:pt x="28085" y="13699"/>
                </a:moveTo>
                <a:cubicBezTo>
                  <a:pt x="16212" y="13699"/>
                  <a:pt x="10161" y="28084"/>
                  <a:pt x="18495" y="36532"/>
                </a:cubicBezTo>
                <a:cubicBezTo>
                  <a:pt x="21256" y="39330"/>
                  <a:pt x="24651" y="40580"/>
                  <a:pt x="27979" y="40580"/>
                </a:cubicBezTo>
                <a:cubicBezTo>
                  <a:pt x="34834" y="40580"/>
                  <a:pt x="41403" y="35277"/>
                  <a:pt x="41556" y="27285"/>
                </a:cubicBezTo>
                <a:cubicBezTo>
                  <a:pt x="41556" y="19864"/>
                  <a:pt x="35506" y="13699"/>
                  <a:pt x="28085" y="13699"/>
                </a:cubicBezTo>
                <a:close/>
                <a:moveTo>
                  <a:pt x="38702" y="5480"/>
                </a:moveTo>
                <a:cubicBezTo>
                  <a:pt x="44867" y="5480"/>
                  <a:pt x="49890" y="10503"/>
                  <a:pt x="49890" y="16782"/>
                </a:cubicBezTo>
                <a:lnTo>
                  <a:pt x="49890" y="38587"/>
                </a:lnTo>
                <a:cubicBezTo>
                  <a:pt x="49890" y="44751"/>
                  <a:pt x="44867" y="49889"/>
                  <a:pt x="38702" y="49889"/>
                </a:cubicBezTo>
                <a:lnTo>
                  <a:pt x="16669" y="49889"/>
                </a:lnTo>
                <a:cubicBezTo>
                  <a:pt x="10390" y="49889"/>
                  <a:pt x="5367" y="44751"/>
                  <a:pt x="5367" y="38587"/>
                </a:cubicBezTo>
                <a:lnTo>
                  <a:pt x="5367" y="16782"/>
                </a:lnTo>
                <a:cubicBezTo>
                  <a:pt x="5367" y="10503"/>
                  <a:pt x="10390" y="5480"/>
                  <a:pt x="16669" y="5480"/>
                </a:cubicBezTo>
                <a:close/>
                <a:moveTo>
                  <a:pt x="16555" y="0"/>
                </a:moveTo>
                <a:cubicBezTo>
                  <a:pt x="7422" y="0"/>
                  <a:pt x="1" y="7306"/>
                  <a:pt x="115" y="16439"/>
                </a:cubicBezTo>
                <a:lnTo>
                  <a:pt x="115" y="38815"/>
                </a:lnTo>
                <a:cubicBezTo>
                  <a:pt x="115" y="47948"/>
                  <a:pt x="7422" y="55254"/>
                  <a:pt x="16555" y="55254"/>
                </a:cubicBezTo>
                <a:lnTo>
                  <a:pt x="38931" y="55254"/>
                </a:lnTo>
                <a:cubicBezTo>
                  <a:pt x="47949" y="55140"/>
                  <a:pt x="55256" y="47834"/>
                  <a:pt x="55370" y="38815"/>
                </a:cubicBezTo>
                <a:lnTo>
                  <a:pt x="55370" y="16439"/>
                </a:lnTo>
                <a:cubicBezTo>
                  <a:pt x="55370" y="7421"/>
                  <a:pt x="47949" y="0"/>
                  <a:pt x="389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8071550" y="3282752"/>
            <a:ext cx="274090" cy="273451"/>
          </a:xfrm>
          <a:custGeom>
            <a:avLst/>
            <a:gdLst/>
            <a:ahLst/>
            <a:cxnLst/>
            <a:rect l="l" t="t" r="r" b="b"/>
            <a:pathLst>
              <a:path w="49319" h="49204" extrusionOk="0">
                <a:moveTo>
                  <a:pt x="5937" y="0"/>
                </a:moveTo>
                <a:cubicBezTo>
                  <a:pt x="2740" y="0"/>
                  <a:pt x="115" y="2626"/>
                  <a:pt x="115" y="5822"/>
                </a:cubicBezTo>
                <a:cubicBezTo>
                  <a:pt x="0" y="9133"/>
                  <a:pt x="2626" y="11873"/>
                  <a:pt x="5937" y="11873"/>
                </a:cubicBezTo>
                <a:cubicBezTo>
                  <a:pt x="9248" y="11873"/>
                  <a:pt x="11988" y="9133"/>
                  <a:pt x="11988" y="5822"/>
                </a:cubicBezTo>
                <a:cubicBezTo>
                  <a:pt x="11873" y="2626"/>
                  <a:pt x="9248" y="0"/>
                  <a:pt x="5937" y="0"/>
                </a:cubicBezTo>
                <a:close/>
                <a:moveTo>
                  <a:pt x="800" y="16325"/>
                </a:moveTo>
                <a:lnTo>
                  <a:pt x="800" y="49204"/>
                </a:lnTo>
                <a:lnTo>
                  <a:pt x="11074" y="49204"/>
                </a:lnTo>
                <a:lnTo>
                  <a:pt x="11074" y="16325"/>
                </a:lnTo>
                <a:close/>
                <a:moveTo>
                  <a:pt x="36787" y="15521"/>
                </a:moveTo>
                <a:cubicBezTo>
                  <a:pt x="32910" y="15521"/>
                  <a:pt x="29289" y="17557"/>
                  <a:pt x="27400" y="20892"/>
                </a:cubicBezTo>
                <a:lnTo>
                  <a:pt x="27171" y="20892"/>
                </a:lnTo>
                <a:lnTo>
                  <a:pt x="27171" y="16325"/>
                </a:lnTo>
                <a:lnTo>
                  <a:pt x="17467" y="16325"/>
                </a:lnTo>
                <a:lnTo>
                  <a:pt x="17467" y="49204"/>
                </a:lnTo>
                <a:lnTo>
                  <a:pt x="27628" y="49204"/>
                </a:lnTo>
                <a:lnTo>
                  <a:pt x="27628" y="32993"/>
                </a:lnTo>
                <a:cubicBezTo>
                  <a:pt x="27628" y="28655"/>
                  <a:pt x="28541" y="24545"/>
                  <a:pt x="33793" y="24545"/>
                </a:cubicBezTo>
                <a:cubicBezTo>
                  <a:pt x="39044" y="24545"/>
                  <a:pt x="39044" y="29454"/>
                  <a:pt x="39044" y="33221"/>
                </a:cubicBezTo>
                <a:lnTo>
                  <a:pt x="39044" y="49204"/>
                </a:lnTo>
                <a:lnTo>
                  <a:pt x="49319" y="49204"/>
                </a:lnTo>
                <a:lnTo>
                  <a:pt x="49319" y="31166"/>
                </a:lnTo>
                <a:cubicBezTo>
                  <a:pt x="49319" y="22262"/>
                  <a:pt x="47492" y="15526"/>
                  <a:pt x="37103" y="15526"/>
                </a:cubicBezTo>
                <a:cubicBezTo>
                  <a:pt x="36998" y="15523"/>
                  <a:pt x="36892" y="15521"/>
                  <a:pt x="36787" y="155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6749651"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7373613"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7988400"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txBox="1"/>
          <p:nvPr/>
        </p:nvSpPr>
        <p:spPr>
          <a:xfrm>
            <a:off x="4969600" y="4446277"/>
            <a:ext cx="3459300" cy="184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chemeClr val="lt2"/>
                </a:solidFill>
                <a:latin typeface="Spartan"/>
                <a:ea typeface="Spartan"/>
                <a:cs typeface="Spartan"/>
                <a:sym typeface="Spartan"/>
              </a:rPr>
              <a:t>Please keep this slide for attribution</a:t>
            </a:r>
            <a:endParaRPr sz="1200">
              <a:solidFill>
                <a:schemeClr val="lt2"/>
              </a:solidFill>
              <a:latin typeface="Spartan"/>
              <a:ea typeface="Spartan"/>
              <a:cs typeface="Spartan"/>
              <a:sym typeface="Spartan"/>
            </a:endParaRPr>
          </a:p>
        </p:txBody>
      </p:sp>
      <p:pic>
        <p:nvPicPr>
          <p:cNvPr id="13" name="Google Shape;1211;p70"/>
          <p:cNvPicPr preferRelativeResize="0"/>
          <p:nvPr/>
        </p:nvPicPr>
        <p:blipFill rotWithShape="1">
          <a:blip r:embed="rId3">
            <a:alphaModFix/>
          </a:blip>
          <a:srcRect l="4194" t="11228" r="4213" b="8854"/>
          <a:stretch/>
        </p:blipFill>
        <p:spPr>
          <a:xfrm>
            <a:off x="135467" y="118735"/>
            <a:ext cx="3127022" cy="2881165"/>
          </a:xfrm>
          <a:prstGeom prst="rect">
            <a:avLst/>
          </a:prstGeom>
          <a:noFill/>
          <a:ln>
            <a:noFill/>
          </a:ln>
        </p:spPr>
      </p:pic>
      <p:sp>
        <p:nvSpPr>
          <p:cNvPr id="2" name="Rectangle 1"/>
          <p:cNvSpPr/>
          <p:nvPr/>
        </p:nvSpPr>
        <p:spPr>
          <a:xfrm>
            <a:off x="0" y="3858322"/>
            <a:ext cx="9144000" cy="880946"/>
          </a:xfrm>
          <a:prstGeom prst="rect">
            <a:avLst/>
          </a:prstGeom>
          <a:solidFill>
            <a:schemeClr val="bg2">
              <a:lumMod val="75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77334" y="3556202"/>
            <a:ext cx="1381174" cy="14849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3000">
              <a:schemeClr val="dk1"/>
            </a:gs>
            <a:gs pos="47000">
              <a:srgbClr val="088481"/>
            </a:gs>
            <a:gs pos="100000">
              <a:schemeClr val="dk2"/>
            </a:gs>
          </a:gsLst>
          <a:lin ang="2700006" scaled="0"/>
        </a:gradFill>
        <a:effectLst/>
      </p:bgPr>
    </p:bg>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indent="0"/>
            <a:r>
              <a:rPr lang="en-US" dirty="0" smtClean="0"/>
              <a:t>Introduction</a:t>
            </a:r>
            <a:endParaRPr lang="en-US"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r>
              <a:rPr lang="en-US"/>
              <a:t>Problem presented through storyline </a:t>
            </a:r>
            <a:endParaRPr lang="en-US"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r>
              <a:rPr lang="en-US" dirty="0"/>
              <a:t>Introduction</a:t>
            </a:r>
            <a:endParaRPr lang="en-US"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r>
              <a:rPr lang="en-US" dirty="0"/>
              <a:t>Problem presented through storyline </a:t>
            </a:r>
            <a:endParaRPr lang="en-US"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119397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39"/>
                                        </p:tgtEl>
                                        <p:attrNameLst>
                                          <p:attrName>style.opacity</p:attrName>
                                        </p:attrNameLst>
                                      </p:cBhvr>
                                      <p:to>
                                        <p:strVal val="0.25"/>
                                      </p:to>
                                    </p:set>
                                    <p:animEffect filter="image" prLst="opacity: 0.25">
                                      <p:cBhvr rctx="IE">
                                        <p:cTn id="7" dur="indefinite"/>
                                        <p:tgtEl>
                                          <p:spTgt spid="539"/>
                                        </p:tgtEl>
                                      </p:cBhvr>
                                    </p:animEffect>
                                  </p:childTnLst>
                                </p:cTn>
                              </p:par>
                              <p:par>
                                <p:cTn id="8" presetID="9" presetClass="emph" presetSubtype="0" grpId="0" nodeType="withEffect">
                                  <p:stCondLst>
                                    <p:cond delay="0"/>
                                  </p:stCondLst>
                                  <p:childTnLst>
                                    <p:set>
                                      <p:cBhvr rctx="PPT">
                                        <p:cTn id="9" dur="indefinite"/>
                                        <p:tgtEl>
                                          <p:spTgt spid="547">
                                            <p:txEl>
                                              <p:pRg st="0" end="0"/>
                                            </p:txEl>
                                          </p:spTgt>
                                        </p:tgtEl>
                                        <p:attrNameLst>
                                          <p:attrName>style.opacity</p:attrName>
                                        </p:attrNameLst>
                                      </p:cBhvr>
                                      <p:to>
                                        <p:strVal val="0.25"/>
                                      </p:to>
                                    </p:set>
                                    <p:animEffect filter="image" prLst="opacity: 0.25">
                                      <p:cBhvr rctx="IE">
                                        <p:cTn id="10" dur="indefinite"/>
                                        <p:tgtEl>
                                          <p:spTgt spid="547">
                                            <p:txEl>
                                              <p:pRg st="0" end="0"/>
                                            </p:txEl>
                                          </p:spTgt>
                                        </p:tgtEl>
                                      </p:cBhvr>
                                    </p:animEffect>
                                  </p:childTnLst>
                                </p:cTn>
                              </p:par>
                              <p:par>
                                <p:cTn id="11" presetID="9" presetClass="emph" presetSubtype="0" grpId="0" nodeType="withEffect">
                                  <p:stCondLst>
                                    <p:cond delay="0"/>
                                  </p:stCondLst>
                                  <p:childTnLst>
                                    <p:set>
                                      <p:cBhvr rctx="PPT">
                                        <p:cTn id="12" dur="indefinite"/>
                                        <p:tgtEl>
                                          <p:spTgt spid="548">
                                            <p:txEl>
                                              <p:pRg st="0" end="0"/>
                                            </p:txEl>
                                          </p:spTgt>
                                        </p:tgtEl>
                                        <p:attrNameLst>
                                          <p:attrName>style.opacity</p:attrName>
                                        </p:attrNameLst>
                                      </p:cBhvr>
                                      <p:to>
                                        <p:strVal val="0.25"/>
                                      </p:to>
                                    </p:set>
                                    <p:animEffect filter="image" prLst="opacity: 0.25">
                                      <p:cBhvr rctx="IE">
                                        <p:cTn id="13" dur="indefinite"/>
                                        <p:tgtEl>
                                          <p:spTgt spid="548">
                                            <p:txEl>
                                              <p:pRg st="0" end="0"/>
                                            </p:txEl>
                                          </p:spTgt>
                                        </p:tgtEl>
                                      </p:cBhvr>
                                    </p:animEffect>
                                  </p:childTnLst>
                                </p:cTn>
                              </p:par>
                              <p:par>
                                <p:cTn id="14" presetID="9" presetClass="emph" presetSubtype="0" grpId="0" nodeType="withEffect">
                                  <p:stCondLst>
                                    <p:cond delay="0"/>
                                  </p:stCondLst>
                                  <p:childTnLst>
                                    <p:set>
                                      <p:cBhvr rctx="PPT">
                                        <p:cTn id="15" dur="indefinite"/>
                                        <p:tgtEl>
                                          <p:spTgt spid="541"/>
                                        </p:tgtEl>
                                        <p:attrNameLst>
                                          <p:attrName>style.opacity</p:attrName>
                                        </p:attrNameLst>
                                      </p:cBhvr>
                                      <p:to>
                                        <p:strVal val="0.25"/>
                                      </p:to>
                                    </p:set>
                                    <p:animEffect filter="image" prLst="opacity: 0.25">
                                      <p:cBhvr rctx="IE">
                                        <p:cTn id="16" dur="indefinite"/>
                                        <p:tgtEl>
                                          <p:spTgt spid="541"/>
                                        </p:tgtEl>
                                      </p:cBhvr>
                                    </p:animEffect>
                                  </p:childTnLst>
                                </p:cTn>
                              </p:par>
                              <p:par>
                                <p:cTn id="17" presetID="9" presetClass="emph" presetSubtype="0" grpId="0" nodeType="withEffect">
                                  <p:stCondLst>
                                    <p:cond delay="0"/>
                                  </p:stCondLst>
                                  <p:childTnLst>
                                    <p:set>
                                      <p:cBhvr rctx="PPT">
                                        <p:cTn id="18" dur="indefinite"/>
                                        <p:tgtEl>
                                          <p:spTgt spid="538"/>
                                        </p:tgtEl>
                                        <p:attrNameLst>
                                          <p:attrName>style.opacity</p:attrName>
                                        </p:attrNameLst>
                                      </p:cBhvr>
                                      <p:to>
                                        <p:strVal val="0.25"/>
                                      </p:to>
                                    </p:set>
                                    <p:animEffect filter="image" prLst="opacity: 0.25">
                                      <p:cBhvr rctx="IE">
                                        <p:cTn id="19" dur="indefinite"/>
                                        <p:tgtEl>
                                          <p:spTgt spid="538"/>
                                        </p:tgtEl>
                                      </p:cBhvr>
                                    </p:animEffect>
                                  </p:childTnLst>
                                </p:cTn>
                              </p:par>
                              <p:par>
                                <p:cTn id="20" presetID="9" presetClass="emph" presetSubtype="0" grpId="0" nodeType="withEffect">
                                  <p:stCondLst>
                                    <p:cond delay="0"/>
                                  </p:stCondLst>
                                  <p:childTnLst>
                                    <p:set>
                                      <p:cBhvr rctx="PPT">
                                        <p:cTn id="21" dur="indefinite"/>
                                        <p:tgtEl>
                                          <p:spTgt spid="19"/>
                                        </p:tgtEl>
                                        <p:attrNameLst>
                                          <p:attrName>style.opacity</p:attrName>
                                        </p:attrNameLst>
                                      </p:cBhvr>
                                      <p:to>
                                        <p:strVal val="0.25"/>
                                      </p:to>
                                    </p:set>
                                    <p:animEffect filter="image" prLst="opacity: 0.25">
                                      <p:cBhvr rctx="IE">
                                        <p:cTn id="22" dur="indefinite"/>
                                        <p:tgtEl>
                                          <p:spTgt spid="19"/>
                                        </p:tgtEl>
                                      </p:cBhvr>
                                    </p:animEffect>
                                  </p:childTnLst>
                                </p:cTn>
                              </p:par>
                              <p:par>
                                <p:cTn id="23" presetID="9" presetClass="emph" presetSubtype="0" grpId="0" nodeType="withEffect">
                                  <p:stCondLst>
                                    <p:cond delay="0"/>
                                  </p:stCondLst>
                                  <p:childTnLst>
                                    <p:set>
                                      <p:cBhvr rctx="PPT">
                                        <p:cTn id="24" dur="indefinite"/>
                                        <p:tgtEl>
                                          <p:spTgt spid="20"/>
                                        </p:tgtEl>
                                        <p:attrNameLst>
                                          <p:attrName>style.opacity</p:attrName>
                                        </p:attrNameLst>
                                      </p:cBhvr>
                                      <p:to>
                                        <p:strVal val="0.25"/>
                                      </p:to>
                                    </p:set>
                                    <p:animEffect filter="image" prLst="opacity: 0.25">
                                      <p:cBhvr rctx="IE">
                                        <p:cTn id="25" dur="indefinite"/>
                                        <p:tgtEl>
                                          <p:spTgt spid="20"/>
                                        </p:tgtEl>
                                      </p:cBhvr>
                                    </p:animEffect>
                                  </p:childTnLst>
                                </p:cTn>
                              </p:par>
                              <p:par>
                                <p:cTn id="26" presetID="9" presetClass="emph" presetSubtype="0" grpId="0" nodeType="withEffect">
                                  <p:stCondLst>
                                    <p:cond delay="0"/>
                                  </p:stCondLst>
                                  <p:childTnLst>
                                    <p:set>
                                      <p:cBhvr rctx="PPT">
                                        <p:cTn id="27" dur="indefinite"/>
                                        <p:tgtEl>
                                          <p:spTgt spid="550">
                                            <p:txEl>
                                              <p:pRg st="0" end="0"/>
                                            </p:txEl>
                                          </p:spTgt>
                                        </p:tgtEl>
                                        <p:attrNameLst>
                                          <p:attrName>style.opacity</p:attrName>
                                        </p:attrNameLst>
                                      </p:cBhvr>
                                      <p:to>
                                        <p:strVal val="0.25"/>
                                      </p:to>
                                    </p:set>
                                    <p:animEffect filter="image" prLst="opacity: 0.25">
                                      <p:cBhvr rctx="IE">
                                        <p:cTn id="28" dur="indefinite"/>
                                        <p:tgtEl>
                                          <p:spTgt spid="550">
                                            <p:txEl>
                                              <p:pRg st="0" end="0"/>
                                            </p:txEl>
                                          </p:spTgt>
                                        </p:tgtEl>
                                      </p:cBhvr>
                                    </p:animEffect>
                                  </p:childTnLst>
                                </p:cTn>
                              </p:par>
                              <p:par>
                                <p:cTn id="29" presetID="9" presetClass="emph" presetSubtype="0" grpId="0" nodeType="withEffect">
                                  <p:stCondLst>
                                    <p:cond delay="0"/>
                                  </p:stCondLst>
                                  <p:childTnLst>
                                    <p:set>
                                      <p:cBhvr rctx="PPT">
                                        <p:cTn id="30" dur="indefinite"/>
                                        <p:tgtEl>
                                          <p:spTgt spid="549">
                                            <p:txEl>
                                              <p:pRg st="0" end="0"/>
                                            </p:txEl>
                                          </p:spTgt>
                                        </p:tgtEl>
                                        <p:attrNameLst>
                                          <p:attrName>style.opacity</p:attrName>
                                        </p:attrNameLst>
                                      </p:cBhvr>
                                      <p:to>
                                        <p:strVal val="0.25"/>
                                      </p:to>
                                    </p:set>
                                    <p:animEffect filter="image" prLst="opacity: 0.25">
                                      <p:cBhvr rctx="IE">
                                        <p:cTn id="31" dur="indefinite"/>
                                        <p:tgtEl>
                                          <p:spTgt spid="549">
                                            <p:txEl>
                                              <p:pRg st="0" end="0"/>
                                            </p:txEl>
                                          </p:spTgt>
                                        </p:tgtEl>
                                      </p:cBhvr>
                                    </p:animEffect>
                                  </p:childTnLst>
                                </p:cTn>
                              </p:par>
                              <p:par>
                                <p:cTn id="32" presetID="9" presetClass="emph" presetSubtype="0" grpId="0" nodeType="withEffect">
                                  <p:stCondLst>
                                    <p:cond delay="0"/>
                                  </p:stCondLst>
                                  <p:childTnLst>
                                    <p:set>
                                      <p:cBhvr rctx="PPT">
                                        <p:cTn id="33" dur="indefinite"/>
                                        <p:tgtEl>
                                          <p:spTgt spid="23"/>
                                        </p:tgtEl>
                                        <p:attrNameLst>
                                          <p:attrName>style.opacity</p:attrName>
                                        </p:attrNameLst>
                                      </p:cBhvr>
                                      <p:to>
                                        <p:strVal val="0.25"/>
                                      </p:to>
                                    </p:set>
                                    <p:animEffect filter="image" prLst="opacity: 0.25">
                                      <p:cBhvr rctx="IE">
                                        <p:cTn id="34" dur="indefinite"/>
                                        <p:tgtEl>
                                          <p:spTgt spid="23"/>
                                        </p:tgtEl>
                                      </p:cBhvr>
                                    </p:animEffect>
                                  </p:childTnLst>
                                </p:cTn>
                              </p:par>
                              <p:par>
                                <p:cTn id="35" presetID="9" presetClass="emph" presetSubtype="0" grpId="0" nodeType="withEffect">
                                  <p:stCondLst>
                                    <p:cond delay="0"/>
                                  </p:stCondLst>
                                  <p:childTnLst>
                                    <p:set>
                                      <p:cBhvr rctx="PPT">
                                        <p:cTn id="36" dur="indefinite"/>
                                        <p:tgtEl>
                                          <p:spTgt spid="24"/>
                                        </p:tgtEl>
                                        <p:attrNameLst>
                                          <p:attrName>style.opacity</p:attrName>
                                        </p:attrNameLst>
                                      </p:cBhvr>
                                      <p:to>
                                        <p:strVal val="0.25"/>
                                      </p:to>
                                    </p:set>
                                    <p:animEffect filter="image" prLst="opacity: 0.25">
                                      <p:cBhvr rctx="IE">
                                        <p:cTn id="37" dur="indefinite"/>
                                        <p:tgtEl>
                                          <p:spTgt spid="24"/>
                                        </p:tgtEl>
                                      </p:cBhvr>
                                    </p:animEffect>
                                  </p:childTnLst>
                                </p:cTn>
                              </p:par>
                              <p:par>
                                <p:cTn id="38" presetID="9" presetClass="emph" presetSubtype="0" grpId="0" nodeType="withEffect">
                                  <p:stCondLst>
                                    <p:cond delay="0"/>
                                  </p:stCondLst>
                                  <p:childTnLst>
                                    <p:set>
                                      <p:cBhvr rctx="PPT">
                                        <p:cTn id="39" dur="indefinite"/>
                                        <p:tgtEl>
                                          <p:spTgt spid="22"/>
                                        </p:tgtEl>
                                        <p:attrNameLst>
                                          <p:attrName>style.opacity</p:attrName>
                                        </p:attrNameLst>
                                      </p:cBhvr>
                                      <p:to>
                                        <p:strVal val="0.25"/>
                                      </p:to>
                                    </p:set>
                                    <p:animEffect filter="image" prLst="opacity: 0.25">
                                      <p:cBhvr rctx="IE">
                                        <p:cTn id="40" dur="indefinite"/>
                                        <p:tgtEl>
                                          <p:spTgt spid="22"/>
                                        </p:tgtEl>
                                      </p:cBhvr>
                                    </p:animEffect>
                                  </p:childTnLst>
                                </p:cTn>
                              </p:par>
                              <p:par>
                                <p:cTn id="41" presetID="9" presetClass="emph" presetSubtype="0" grpId="0" nodeType="withEffect">
                                  <p:stCondLst>
                                    <p:cond delay="0"/>
                                  </p:stCondLst>
                                  <p:childTnLst>
                                    <p:set>
                                      <p:cBhvr rctx="PPT">
                                        <p:cTn id="42" dur="indefinite"/>
                                        <p:tgtEl>
                                          <p:spTgt spid="21"/>
                                        </p:tgtEl>
                                        <p:attrNameLst>
                                          <p:attrName>style.opacity</p:attrName>
                                        </p:attrNameLst>
                                      </p:cBhvr>
                                      <p:to>
                                        <p:strVal val="0.25"/>
                                      </p:to>
                                    </p:set>
                                    <p:animEffect filter="image" prLst="opacity: 0.25">
                                      <p:cBhvr rctx="IE">
                                        <p:cTn id="43" dur="indefinite"/>
                                        <p:tgtEl>
                                          <p:spTgt spid="21"/>
                                        </p:tgtEl>
                                      </p:cBhvr>
                                    </p:animEffect>
                                  </p:childTnLst>
                                </p:cTn>
                              </p:par>
                              <p:par>
                                <p:cTn id="44" presetID="9" presetClass="emph" presetSubtype="0" grpId="0" nodeType="withEffect">
                                  <p:stCondLst>
                                    <p:cond delay="0"/>
                                  </p:stCondLst>
                                  <p:childTnLst>
                                    <p:set>
                                      <p:cBhvr rctx="PPT">
                                        <p:cTn id="45" dur="indefinite"/>
                                        <p:tgtEl>
                                          <p:spTgt spid="546">
                                            <p:txEl>
                                              <p:pRg st="0" end="0"/>
                                            </p:txEl>
                                          </p:spTgt>
                                        </p:tgtEl>
                                        <p:attrNameLst>
                                          <p:attrName>style.opacity</p:attrName>
                                        </p:attrNameLst>
                                      </p:cBhvr>
                                      <p:to>
                                        <p:strVal val="0.25"/>
                                      </p:to>
                                    </p:set>
                                    <p:animEffect filter="image" prLst="opacity: 0.25">
                                      <p:cBhvr rctx="IE">
                                        <p:cTn id="46" dur="indefinite"/>
                                        <p:tgtEl>
                                          <p:spTgt spid="546">
                                            <p:txEl>
                                              <p:pRg st="0" end="0"/>
                                            </p:txEl>
                                          </p:spTgt>
                                        </p:tgtEl>
                                      </p:cBhvr>
                                    </p:animEffect>
                                  </p:childTnLst>
                                </p:cTn>
                              </p:par>
                              <p:par>
                                <p:cTn id="47" presetID="9" presetClass="emph" presetSubtype="0" grpId="0" nodeType="withEffect">
                                  <p:stCondLst>
                                    <p:cond delay="0"/>
                                  </p:stCondLst>
                                  <p:childTnLst>
                                    <p:set>
                                      <p:cBhvr rctx="PPT">
                                        <p:cTn id="48" dur="indefinite"/>
                                        <p:tgtEl>
                                          <p:spTgt spid="545">
                                            <p:txEl>
                                              <p:pRg st="0" end="0"/>
                                            </p:txEl>
                                          </p:spTgt>
                                        </p:tgtEl>
                                        <p:attrNameLst>
                                          <p:attrName>style.opacity</p:attrName>
                                        </p:attrNameLst>
                                      </p:cBhvr>
                                      <p:to>
                                        <p:strVal val="0.25"/>
                                      </p:to>
                                    </p:set>
                                    <p:animEffect filter="image" prLst="opacity: 0.25">
                                      <p:cBhvr rctx="IE">
                                        <p:cTn id="49" dur="indefinite"/>
                                        <p:tgtEl>
                                          <p:spTgt spid="5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9" grpId="0" animBg="1"/>
      <p:bldP spid="541" grpId="0" animBg="1"/>
      <p:bldP spid="545" grpId="0" build="p"/>
      <p:bldP spid="546" grpId="0" build="p"/>
      <p:bldP spid="547" grpId="0" build="p"/>
      <p:bldP spid="548" grpId="0" build="p"/>
      <p:bldP spid="549" grpId="0" build="p"/>
      <p:bldP spid="550" grpId="0" build="p"/>
      <p:bldP spid="19" grpId="0" animBg="1"/>
      <p:bldP spid="20" grpId="0" animBg="1"/>
      <p:bldP spid="21" grpId="0"/>
      <p:bldP spid="22"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04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042"/>
            <a:ext cx="2574300" cy="369600"/>
          </a:xfrm>
          <a:prstGeom prst="rect">
            <a:avLst/>
          </a:prstGeom>
        </p:spPr>
        <p:txBody>
          <a:bodyPr spcFirstLastPara="1" wrap="square" lIns="91425" tIns="91425" rIns="91425" bIns="91425" anchor="ctr" anchorCtr="0">
            <a:noAutofit/>
          </a:bodyPr>
          <a:lstStyle/>
          <a:p>
            <a:pPr marL="0" lvl="0" indent="0"/>
            <a:r>
              <a:rPr lang="en-US" dirty="0"/>
              <a:t>Introduction</a:t>
            </a:r>
            <a:endParaRPr lang="en-US" dirty="0"/>
          </a:p>
        </p:txBody>
      </p:sp>
      <p:sp>
        <p:nvSpPr>
          <p:cNvPr id="544" name="Google Shape;544;p38"/>
          <p:cNvSpPr txBox="1">
            <a:spLocks noGrp="1"/>
          </p:cNvSpPr>
          <p:nvPr>
            <p:ph type="subTitle" idx="2"/>
          </p:nvPr>
        </p:nvSpPr>
        <p:spPr>
          <a:xfrm>
            <a:off x="716600" y="1442044"/>
            <a:ext cx="2574300" cy="572700"/>
          </a:xfrm>
          <a:prstGeom prst="rect">
            <a:avLst/>
          </a:prstGeom>
        </p:spPr>
        <p:txBody>
          <a:bodyPr spcFirstLastPara="1" wrap="square" lIns="91425" tIns="91425" rIns="91425" bIns="91425" anchor="t" anchorCtr="0">
            <a:noAutofit/>
          </a:bodyPr>
          <a:lstStyle/>
          <a:p>
            <a:pPr marL="0" lvl="0" indent="0"/>
            <a:r>
              <a:rPr lang="en-US" dirty="0"/>
              <a:t>Problem presented through storyline </a:t>
            </a:r>
            <a:endParaRPr lang="en-US"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042"/>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420223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43">
                                            <p:txEl>
                                              <p:pRg st="0" end="0"/>
                                            </p:txEl>
                                          </p:spTgt>
                                        </p:tgtEl>
                                        <p:attrNameLst>
                                          <p:attrName>style.opacity</p:attrName>
                                        </p:attrNameLst>
                                      </p:cBhvr>
                                      <p:to>
                                        <p:strVal val="0.25"/>
                                      </p:to>
                                    </p:set>
                                    <p:animEffect filter="image" prLst="opacity: 0.25">
                                      <p:cBhvr rctx="IE">
                                        <p:cTn id="7" dur="indefinite"/>
                                        <p:tgtEl>
                                          <p:spTgt spid="543">
                                            <p:txEl>
                                              <p:pRg st="0" end="0"/>
                                            </p:txEl>
                                          </p:spTgt>
                                        </p:tgtEl>
                                      </p:cBhvr>
                                    </p:animEffect>
                                  </p:childTnLst>
                                </p:cTn>
                              </p:par>
                              <p:par>
                                <p:cTn id="8" presetID="9" presetClass="emph" presetSubtype="0" grpId="0" nodeType="withEffect">
                                  <p:stCondLst>
                                    <p:cond delay="0"/>
                                  </p:stCondLst>
                                  <p:childTnLst>
                                    <p:set>
                                      <p:cBhvr rctx="PPT">
                                        <p:cTn id="9" dur="indefinite"/>
                                        <p:tgtEl>
                                          <p:spTgt spid="544">
                                            <p:txEl>
                                              <p:pRg st="0" end="0"/>
                                            </p:txEl>
                                          </p:spTgt>
                                        </p:tgtEl>
                                        <p:attrNameLst>
                                          <p:attrName>style.opacity</p:attrName>
                                        </p:attrNameLst>
                                      </p:cBhvr>
                                      <p:to>
                                        <p:strVal val="0.25"/>
                                      </p:to>
                                    </p:set>
                                    <p:animEffect filter="image" prLst="opacity: 0.25">
                                      <p:cBhvr rctx="IE">
                                        <p:cTn id="10" dur="indefinite"/>
                                        <p:tgtEl>
                                          <p:spTgt spid="544">
                                            <p:txEl>
                                              <p:pRg st="0" end="0"/>
                                            </p:txEl>
                                          </p:spTgt>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45">
                                            <p:txEl>
                                              <p:pRg st="0" end="0"/>
                                            </p:txEl>
                                          </p:spTgt>
                                        </p:tgtEl>
                                        <p:attrNameLst>
                                          <p:attrName>style.opacity</p:attrName>
                                        </p:attrNameLst>
                                      </p:cBhvr>
                                      <p:to>
                                        <p:strVal val="0.25"/>
                                      </p:to>
                                    </p:set>
                                    <p:animEffect filter="image" prLst="opacity: 0.25">
                                      <p:cBhvr rctx="IE">
                                        <p:cTn id="16" dur="indefinite"/>
                                        <p:tgtEl>
                                          <p:spTgt spid="545">
                                            <p:txEl>
                                              <p:pRg st="0" end="0"/>
                                            </p:txEl>
                                          </p:spTgt>
                                        </p:tgtEl>
                                      </p:cBhvr>
                                    </p:animEffect>
                                  </p:childTnLst>
                                </p:cTn>
                              </p:par>
                              <p:par>
                                <p:cTn id="17" presetID="9" presetClass="emph" presetSubtype="0" grpId="0" nodeType="withEffect">
                                  <p:stCondLst>
                                    <p:cond delay="0"/>
                                  </p:stCondLst>
                                  <p:childTnLst>
                                    <p:set>
                                      <p:cBhvr rctx="PPT">
                                        <p:cTn id="18" dur="indefinite"/>
                                        <p:tgtEl>
                                          <p:spTgt spid="546">
                                            <p:txEl>
                                              <p:pRg st="0" end="0"/>
                                            </p:txEl>
                                          </p:spTgt>
                                        </p:tgtEl>
                                        <p:attrNameLst>
                                          <p:attrName>style.opacity</p:attrName>
                                        </p:attrNameLst>
                                      </p:cBhvr>
                                      <p:to>
                                        <p:strVal val="0.25"/>
                                      </p:to>
                                    </p:set>
                                    <p:animEffect filter="image" prLst="opacity: 0.25">
                                      <p:cBhvr rctx="IE">
                                        <p:cTn id="19" dur="indefinite"/>
                                        <p:tgtEl>
                                          <p:spTgt spid="546">
                                            <p:txEl>
                                              <p:pRg st="0" end="0"/>
                                            </p:txEl>
                                          </p:spTgt>
                                        </p:tgtEl>
                                      </p:cBhvr>
                                    </p:animEffect>
                                  </p:childTnLst>
                                </p:cTn>
                              </p:par>
                              <p:par>
                                <p:cTn id="20" presetID="9" presetClass="emph" presetSubtype="0" grpId="0" nodeType="withEffect">
                                  <p:stCondLst>
                                    <p:cond delay="0"/>
                                  </p:stCondLst>
                                  <p:childTnLst>
                                    <p:set>
                                      <p:cBhvr rctx="PPT">
                                        <p:cTn id="21" dur="indefinite"/>
                                        <p:tgtEl>
                                          <p:spTgt spid="538"/>
                                        </p:tgtEl>
                                        <p:attrNameLst>
                                          <p:attrName>style.opacity</p:attrName>
                                        </p:attrNameLst>
                                      </p:cBhvr>
                                      <p:to>
                                        <p:strVal val="0.25"/>
                                      </p:to>
                                    </p:set>
                                    <p:animEffect filter="image" prLst="opacity: 0.25">
                                      <p:cBhvr rctx="IE">
                                        <p:cTn id="22" dur="indefinite"/>
                                        <p:tgtEl>
                                          <p:spTgt spid="538"/>
                                        </p:tgtEl>
                                      </p:cBhvr>
                                    </p:animEffect>
                                  </p:childTnLst>
                                </p:cTn>
                              </p:par>
                              <p:par>
                                <p:cTn id="23" presetID="9" presetClass="emph" presetSubtype="0" grpId="0" nodeType="withEffect">
                                  <p:stCondLst>
                                    <p:cond delay="0"/>
                                  </p:stCondLst>
                                  <p:childTnLst>
                                    <p:set>
                                      <p:cBhvr rctx="PPT">
                                        <p:cTn id="24" dur="indefinite"/>
                                        <p:tgtEl>
                                          <p:spTgt spid="21"/>
                                        </p:tgtEl>
                                        <p:attrNameLst>
                                          <p:attrName>style.opacity</p:attrName>
                                        </p:attrNameLst>
                                      </p:cBhvr>
                                      <p:to>
                                        <p:strVal val="0.25"/>
                                      </p:to>
                                    </p:set>
                                    <p:animEffect filter="image" prLst="opacity: 0.25">
                                      <p:cBhvr rctx="IE">
                                        <p:cTn id="25" dur="indefinite"/>
                                        <p:tgtEl>
                                          <p:spTgt spid="21"/>
                                        </p:tgtEl>
                                      </p:cBhvr>
                                    </p:animEffect>
                                  </p:childTnLst>
                                </p:cTn>
                              </p:par>
                              <p:par>
                                <p:cTn id="26" presetID="9" presetClass="emph" presetSubtype="0" grpId="0" nodeType="withEffect">
                                  <p:stCondLst>
                                    <p:cond delay="0"/>
                                  </p:stCondLst>
                                  <p:childTnLst>
                                    <p:set>
                                      <p:cBhvr rctx="PPT">
                                        <p:cTn id="27" dur="indefinite"/>
                                        <p:tgtEl>
                                          <p:spTgt spid="22"/>
                                        </p:tgtEl>
                                        <p:attrNameLst>
                                          <p:attrName>style.opacity</p:attrName>
                                        </p:attrNameLst>
                                      </p:cBhvr>
                                      <p:to>
                                        <p:strVal val="0.25"/>
                                      </p:to>
                                    </p:set>
                                    <p:animEffect filter="image" prLst="opacity: 0.25">
                                      <p:cBhvr rctx="IE">
                                        <p:cTn id="28" dur="indefinite"/>
                                        <p:tgtEl>
                                          <p:spTgt spid="22"/>
                                        </p:tgtEl>
                                      </p:cBhvr>
                                    </p:animEffect>
                                  </p:childTnLst>
                                </p:cTn>
                              </p:par>
                              <p:par>
                                <p:cTn id="29" presetID="9" presetClass="emph" presetSubtype="0" grpId="0" nodeType="withEffect">
                                  <p:stCondLst>
                                    <p:cond delay="0"/>
                                  </p:stCondLst>
                                  <p:childTnLst>
                                    <p:set>
                                      <p:cBhvr rctx="PPT">
                                        <p:cTn id="30" dur="indefinite"/>
                                        <p:tgtEl>
                                          <p:spTgt spid="19"/>
                                        </p:tgtEl>
                                        <p:attrNameLst>
                                          <p:attrName>style.opacity</p:attrName>
                                        </p:attrNameLst>
                                      </p:cBhvr>
                                      <p:to>
                                        <p:strVal val="0.25"/>
                                      </p:to>
                                    </p:set>
                                    <p:animEffect filter="image" prLst="opacity: 0.25">
                                      <p:cBhvr rctx="IE">
                                        <p:cTn id="31" dur="indefinite"/>
                                        <p:tgtEl>
                                          <p:spTgt spid="19"/>
                                        </p:tgtEl>
                                      </p:cBhvr>
                                    </p:animEffect>
                                  </p:childTnLst>
                                </p:cTn>
                              </p:par>
                              <p:par>
                                <p:cTn id="32" presetID="9" presetClass="emph" presetSubtype="0" grpId="0" nodeType="withEffect">
                                  <p:stCondLst>
                                    <p:cond delay="0"/>
                                  </p:stCondLst>
                                  <p:childTnLst>
                                    <p:set>
                                      <p:cBhvr rctx="PPT">
                                        <p:cTn id="33" dur="indefinite"/>
                                        <p:tgtEl>
                                          <p:spTgt spid="541"/>
                                        </p:tgtEl>
                                        <p:attrNameLst>
                                          <p:attrName>style.opacity</p:attrName>
                                        </p:attrNameLst>
                                      </p:cBhvr>
                                      <p:to>
                                        <p:strVal val="0.25"/>
                                      </p:to>
                                    </p:set>
                                    <p:animEffect filter="image" prLst="opacity: 0.25">
                                      <p:cBhvr rctx="IE">
                                        <p:cTn id="34" dur="indefinite"/>
                                        <p:tgtEl>
                                          <p:spTgt spid="541"/>
                                        </p:tgtEl>
                                      </p:cBhvr>
                                    </p:animEffect>
                                  </p:childTnLst>
                                </p:cTn>
                              </p:par>
                              <p:par>
                                <p:cTn id="35" presetID="9" presetClass="emph" presetSubtype="0" grpId="0" nodeType="withEffect">
                                  <p:stCondLst>
                                    <p:cond delay="0"/>
                                  </p:stCondLst>
                                  <p:childTnLst>
                                    <p:set>
                                      <p:cBhvr rctx="PPT">
                                        <p:cTn id="36" dur="indefinite"/>
                                        <p:tgtEl>
                                          <p:spTgt spid="550">
                                            <p:txEl>
                                              <p:pRg st="0" end="0"/>
                                            </p:txEl>
                                          </p:spTgt>
                                        </p:tgtEl>
                                        <p:attrNameLst>
                                          <p:attrName>style.opacity</p:attrName>
                                        </p:attrNameLst>
                                      </p:cBhvr>
                                      <p:to>
                                        <p:strVal val="0.25"/>
                                      </p:to>
                                    </p:set>
                                    <p:animEffect filter="image" prLst="opacity: 0.25">
                                      <p:cBhvr rctx="IE">
                                        <p:cTn id="37" dur="indefinite"/>
                                        <p:tgtEl>
                                          <p:spTgt spid="550">
                                            <p:txEl>
                                              <p:pRg st="0" end="0"/>
                                            </p:txEl>
                                          </p:spTgt>
                                        </p:tgtEl>
                                      </p:cBhvr>
                                    </p:animEffect>
                                  </p:childTnLst>
                                </p:cTn>
                              </p:par>
                              <p:par>
                                <p:cTn id="38" presetID="9" presetClass="emph" presetSubtype="0" grpId="0" nodeType="withEffect">
                                  <p:stCondLst>
                                    <p:cond delay="0"/>
                                  </p:stCondLst>
                                  <p:childTnLst>
                                    <p:set>
                                      <p:cBhvr rctx="PPT">
                                        <p:cTn id="39" dur="indefinite"/>
                                        <p:tgtEl>
                                          <p:spTgt spid="549">
                                            <p:txEl>
                                              <p:pRg st="0" end="0"/>
                                            </p:txEl>
                                          </p:spTgt>
                                        </p:tgtEl>
                                        <p:attrNameLst>
                                          <p:attrName>style.opacity</p:attrName>
                                        </p:attrNameLst>
                                      </p:cBhvr>
                                      <p:to>
                                        <p:strVal val="0.25"/>
                                      </p:to>
                                    </p:set>
                                    <p:animEffect filter="image" prLst="opacity: 0.25">
                                      <p:cBhvr rctx="IE">
                                        <p:cTn id="40" dur="indefinite"/>
                                        <p:tgtEl>
                                          <p:spTgt spid="549">
                                            <p:txEl>
                                              <p:pRg st="0" end="0"/>
                                            </p:txEl>
                                          </p:spTgt>
                                        </p:tgtEl>
                                      </p:cBhvr>
                                    </p:animEffect>
                                  </p:childTnLst>
                                </p:cTn>
                              </p:par>
                              <p:par>
                                <p:cTn id="41" presetID="9" presetClass="emph" presetSubtype="0" grpId="0" nodeType="withEffect">
                                  <p:stCondLst>
                                    <p:cond delay="0"/>
                                  </p:stCondLst>
                                  <p:childTnLst>
                                    <p:set>
                                      <p:cBhvr rctx="PPT">
                                        <p:cTn id="42" dur="indefinite"/>
                                        <p:tgtEl>
                                          <p:spTgt spid="23"/>
                                        </p:tgtEl>
                                        <p:attrNameLst>
                                          <p:attrName>style.opacity</p:attrName>
                                        </p:attrNameLst>
                                      </p:cBhvr>
                                      <p:to>
                                        <p:strVal val="0.25"/>
                                      </p:to>
                                    </p:set>
                                    <p:animEffect filter="image" prLst="opacity: 0.25">
                                      <p:cBhvr rctx="IE">
                                        <p:cTn id="43" dur="indefinite"/>
                                        <p:tgtEl>
                                          <p:spTgt spid="23"/>
                                        </p:tgtEl>
                                      </p:cBhvr>
                                    </p:animEffect>
                                  </p:childTnLst>
                                </p:cTn>
                              </p:par>
                              <p:par>
                                <p:cTn id="44" presetID="9" presetClass="emph" presetSubtype="0" grpId="0" nodeType="withEffect">
                                  <p:stCondLst>
                                    <p:cond delay="0"/>
                                  </p:stCondLst>
                                  <p:childTnLst>
                                    <p:set>
                                      <p:cBhvr rctx="PPT">
                                        <p:cTn id="45" dur="indefinite"/>
                                        <p:tgtEl>
                                          <p:spTgt spid="24"/>
                                        </p:tgtEl>
                                        <p:attrNameLst>
                                          <p:attrName>style.opacity</p:attrName>
                                        </p:attrNameLst>
                                      </p:cBhvr>
                                      <p:to>
                                        <p:strVal val="0.25"/>
                                      </p:to>
                                    </p:set>
                                    <p:animEffect filter="image" prLst="opacity: 0.25">
                                      <p:cBhvr rctx="IE">
                                        <p:cTn id="46" dur="indefinite"/>
                                        <p:tgtEl>
                                          <p:spTgt spid="24"/>
                                        </p:tgtEl>
                                      </p:cBhvr>
                                    </p:animEffect>
                                  </p:childTnLst>
                                </p:cTn>
                              </p:par>
                              <p:par>
                                <p:cTn id="47" presetID="9" presetClass="emph" presetSubtype="0" grpId="0" nodeType="withEffect">
                                  <p:stCondLst>
                                    <p:cond delay="0"/>
                                  </p:stCondLst>
                                  <p:childTnLst>
                                    <p:set>
                                      <p:cBhvr rctx="PPT">
                                        <p:cTn id="48" dur="indefinite"/>
                                        <p:tgtEl>
                                          <p:spTgt spid="20"/>
                                        </p:tgtEl>
                                        <p:attrNameLst>
                                          <p:attrName>style.opacity</p:attrName>
                                        </p:attrNameLst>
                                      </p:cBhvr>
                                      <p:to>
                                        <p:strVal val="0.25"/>
                                      </p:to>
                                    </p:set>
                                    <p:animEffect filter="image" prLst="opacity: 0.25">
                                      <p:cBhvr rctx="IE">
                                        <p:cTn id="49"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40" grpId="0" animBg="1"/>
      <p:bldP spid="541" grpId="0" animBg="1"/>
      <p:bldP spid="543" grpId="0" build="p"/>
      <p:bldP spid="544" grpId="0" build="p"/>
      <p:bldP spid="545" grpId="0" build="p"/>
      <p:bldP spid="546" grpId="0" build="p"/>
      <p:bldP spid="549" grpId="0" build="p"/>
      <p:bldP spid="550" grpId="0" build="p"/>
      <p:bldP spid="19" grpId="0" animBg="1"/>
      <p:bldP spid="20" grpId="0" animBg="1"/>
      <p:bldP spid="21" grpId="0"/>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txBox="1">
            <a:spLocks noGrp="1"/>
          </p:cNvSpPr>
          <p:nvPr>
            <p:ph type="title" idx="4"/>
          </p:nvPr>
        </p:nvSpPr>
        <p:spPr>
          <a:xfrm>
            <a:off x="3497321"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9" name="Google Shape;539;p38"/>
          <p:cNvSpPr txBox="1">
            <a:spLocks noGrp="1"/>
          </p:cNvSpPr>
          <p:nvPr>
            <p:ph type="title" idx="6"/>
          </p:nvPr>
        </p:nvSpPr>
        <p:spPr>
          <a:xfrm>
            <a:off x="4689896" y="1075144"/>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0" name="Google Shape;540;p38"/>
          <p:cNvSpPr txBox="1">
            <a:spLocks noGrp="1"/>
          </p:cNvSpPr>
          <p:nvPr>
            <p:ph type="title" idx="3"/>
          </p:nvPr>
        </p:nvSpPr>
        <p:spPr>
          <a:xfrm>
            <a:off x="3497321" y="1075144"/>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41" name="Google Shape;541;p38"/>
          <p:cNvSpPr txBox="1">
            <a:spLocks noGrp="1"/>
          </p:cNvSpPr>
          <p:nvPr>
            <p:ph type="title" idx="5"/>
          </p:nvPr>
        </p:nvSpPr>
        <p:spPr>
          <a:xfrm>
            <a:off x="4689896" y="2242312"/>
            <a:ext cx="944700" cy="95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2" name="Google Shape;542;p38"/>
          <p:cNvSpPr txBox="1">
            <a:spLocks noGrp="1"/>
          </p:cNvSpPr>
          <p:nvPr>
            <p:ph type="title"/>
          </p:nvPr>
        </p:nvSpPr>
        <p:spPr>
          <a:xfrm>
            <a:off x="720000" y="37383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smtClean="0"/>
              <a:t>ORDER OF PRESENTATION</a:t>
            </a:r>
            <a:endParaRPr sz="2800" dirty="0"/>
          </a:p>
        </p:txBody>
      </p:sp>
      <p:sp>
        <p:nvSpPr>
          <p:cNvPr id="543" name="Google Shape;543;p38"/>
          <p:cNvSpPr txBox="1">
            <a:spLocks noGrp="1"/>
          </p:cNvSpPr>
          <p:nvPr>
            <p:ph type="subTitle" idx="1"/>
          </p:nvPr>
        </p:nvSpPr>
        <p:spPr>
          <a:xfrm>
            <a:off x="720000" y="1075144"/>
            <a:ext cx="2574300" cy="369600"/>
          </a:xfrm>
          <a:prstGeom prst="rect">
            <a:avLst/>
          </a:prstGeom>
        </p:spPr>
        <p:txBody>
          <a:bodyPr spcFirstLastPara="1" wrap="square" lIns="91425" tIns="91425" rIns="91425" bIns="91425" anchor="ctr" anchorCtr="0">
            <a:noAutofit/>
          </a:bodyPr>
          <a:lstStyle/>
          <a:p>
            <a:pPr marL="0" indent="0"/>
            <a:r>
              <a:rPr lang="en-US" dirty="0" smtClean="0"/>
              <a:t>Introduction</a:t>
            </a:r>
            <a:endParaRPr lang="en-US" dirty="0"/>
          </a:p>
        </p:txBody>
      </p:sp>
      <p:sp>
        <p:nvSpPr>
          <p:cNvPr id="544" name="Google Shape;544;p38"/>
          <p:cNvSpPr txBox="1">
            <a:spLocks noGrp="1"/>
          </p:cNvSpPr>
          <p:nvPr>
            <p:ph type="subTitle" idx="2"/>
          </p:nvPr>
        </p:nvSpPr>
        <p:spPr>
          <a:xfrm>
            <a:off x="716600" y="1442146"/>
            <a:ext cx="2574300" cy="572700"/>
          </a:xfrm>
          <a:prstGeom prst="rect">
            <a:avLst/>
          </a:prstGeom>
        </p:spPr>
        <p:txBody>
          <a:bodyPr spcFirstLastPara="1" wrap="square" lIns="91425" tIns="91425" rIns="91425" bIns="91425" anchor="t" anchorCtr="0">
            <a:noAutofit/>
          </a:bodyPr>
          <a:lstStyle/>
          <a:p>
            <a:pPr marL="0" lvl="0" indent="0"/>
            <a:r>
              <a:rPr lang="en-US" dirty="0"/>
              <a:t>Problem presented through storyline </a:t>
            </a:r>
            <a:endParaRPr lang="en-US" dirty="0"/>
          </a:p>
        </p:txBody>
      </p:sp>
      <p:sp>
        <p:nvSpPr>
          <p:cNvPr id="545" name="Google Shape;545;p38"/>
          <p:cNvSpPr txBox="1">
            <a:spLocks noGrp="1"/>
          </p:cNvSpPr>
          <p:nvPr>
            <p:ph type="subTitle" idx="7"/>
          </p:nvPr>
        </p:nvSpPr>
        <p:spPr>
          <a:xfrm>
            <a:off x="720000" y="2242312"/>
            <a:ext cx="2574300" cy="36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Data Presentation</a:t>
            </a:r>
            <a:endParaRPr dirty="0"/>
          </a:p>
        </p:txBody>
      </p:sp>
      <p:sp>
        <p:nvSpPr>
          <p:cNvPr id="546" name="Google Shape;546;p38"/>
          <p:cNvSpPr txBox="1">
            <a:spLocks noGrp="1"/>
          </p:cNvSpPr>
          <p:nvPr>
            <p:ph type="subTitle" idx="8"/>
          </p:nvPr>
        </p:nvSpPr>
        <p:spPr>
          <a:xfrm>
            <a:off x="713175" y="2609715"/>
            <a:ext cx="2574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We shall discuss about the data and data analysis  </a:t>
            </a:r>
            <a:endParaRPr dirty="0"/>
          </a:p>
        </p:txBody>
      </p:sp>
      <p:sp>
        <p:nvSpPr>
          <p:cNvPr id="547" name="Google Shape;547;p38"/>
          <p:cNvSpPr txBox="1">
            <a:spLocks noGrp="1"/>
          </p:cNvSpPr>
          <p:nvPr>
            <p:ph type="subTitle" idx="9"/>
          </p:nvPr>
        </p:nvSpPr>
        <p:spPr>
          <a:xfrm>
            <a:off x="5856625" y="1075144"/>
            <a:ext cx="2574300" cy="366900"/>
          </a:xfrm>
          <a:prstGeom prst="rect">
            <a:avLst/>
          </a:prstGeom>
        </p:spPr>
        <p:txBody>
          <a:bodyPr spcFirstLastPara="1" wrap="square" lIns="91425" tIns="91425" rIns="91425" bIns="91425" anchor="ctr" anchorCtr="0">
            <a:noAutofit/>
          </a:bodyPr>
          <a:lstStyle/>
          <a:p>
            <a:pPr marL="0" indent="0"/>
            <a:r>
              <a:rPr lang="en-US" dirty="0"/>
              <a:t>Problem </a:t>
            </a:r>
            <a:r>
              <a:rPr lang="en-US" dirty="0" smtClean="0"/>
              <a:t>Statement</a:t>
            </a:r>
            <a:endParaRPr lang="en-US" dirty="0"/>
          </a:p>
        </p:txBody>
      </p:sp>
      <p:sp>
        <p:nvSpPr>
          <p:cNvPr id="548" name="Google Shape;548;p38"/>
          <p:cNvSpPr txBox="1">
            <a:spLocks noGrp="1"/>
          </p:cNvSpPr>
          <p:nvPr>
            <p:ph type="subTitle" idx="13"/>
          </p:nvPr>
        </p:nvSpPr>
        <p:spPr>
          <a:xfrm>
            <a:off x="5849804" y="1442044"/>
            <a:ext cx="2574300" cy="572700"/>
          </a:xfrm>
          <a:prstGeom prst="rect">
            <a:avLst/>
          </a:prstGeom>
        </p:spPr>
        <p:txBody>
          <a:bodyPr spcFirstLastPara="1" wrap="square" lIns="91425" tIns="91425" rIns="91425" bIns="91425" anchor="t" anchorCtr="0">
            <a:noAutofit/>
          </a:bodyPr>
          <a:lstStyle/>
          <a:p>
            <a:pPr marL="0" indent="0"/>
            <a:r>
              <a:rPr lang="en-US" dirty="0"/>
              <a:t>We identified the problem to be </a:t>
            </a:r>
            <a:r>
              <a:rPr lang="en-US" dirty="0" smtClean="0"/>
              <a:t>solved</a:t>
            </a:r>
            <a:endParaRPr lang="en-US" dirty="0"/>
          </a:p>
        </p:txBody>
      </p:sp>
      <p:sp>
        <p:nvSpPr>
          <p:cNvPr id="549" name="Google Shape;549;p38"/>
          <p:cNvSpPr txBox="1">
            <a:spLocks noGrp="1"/>
          </p:cNvSpPr>
          <p:nvPr>
            <p:ph type="subTitle" idx="14"/>
          </p:nvPr>
        </p:nvSpPr>
        <p:spPr>
          <a:xfrm>
            <a:off x="5863500" y="2242312"/>
            <a:ext cx="2574300" cy="3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Data Exploration</a:t>
            </a:r>
            <a:endParaRPr dirty="0"/>
          </a:p>
        </p:txBody>
      </p:sp>
      <p:sp>
        <p:nvSpPr>
          <p:cNvPr id="550" name="Google Shape;550;p38"/>
          <p:cNvSpPr txBox="1">
            <a:spLocks noGrp="1"/>
          </p:cNvSpPr>
          <p:nvPr>
            <p:ph type="subTitle" idx="15"/>
          </p:nvPr>
        </p:nvSpPr>
        <p:spPr>
          <a:xfrm>
            <a:off x="5856674" y="2609715"/>
            <a:ext cx="27539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Here, we’ll discuss the process of Exploratory Data Analysis</a:t>
            </a:r>
            <a:endParaRPr dirty="0"/>
          </a:p>
        </p:txBody>
      </p:sp>
      <p:sp>
        <p:nvSpPr>
          <p:cNvPr id="19" name="Google Shape;538;p38"/>
          <p:cNvSpPr txBox="1">
            <a:spLocks/>
          </p:cNvSpPr>
          <p:nvPr/>
        </p:nvSpPr>
        <p:spPr>
          <a:xfrm>
            <a:off x="3497321"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05.</a:t>
            </a:r>
            <a:endParaRPr lang="en" dirty="0"/>
          </a:p>
        </p:txBody>
      </p:sp>
      <p:sp>
        <p:nvSpPr>
          <p:cNvPr id="20" name="Google Shape;541;p38"/>
          <p:cNvSpPr txBox="1">
            <a:spLocks/>
          </p:cNvSpPr>
          <p:nvPr/>
        </p:nvSpPr>
        <p:spPr>
          <a:xfrm>
            <a:off x="4689896" y="3430915"/>
            <a:ext cx="944700" cy="95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dirty="0" smtClean="0"/>
              <a:t>06.</a:t>
            </a:r>
            <a:endParaRPr lang="en" dirty="0"/>
          </a:p>
        </p:txBody>
      </p:sp>
      <p:sp>
        <p:nvSpPr>
          <p:cNvPr id="21" name="Google Shape;545;p38"/>
          <p:cNvSpPr txBox="1">
            <a:spLocks/>
          </p:cNvSpPr>
          <p:nvPr/>
        </p:nvSpPr>
        <p:spPr>
          <a:xfrm>
            <a:off x="720000" y="3430915"/>
            <a:ext cx="2574300"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Model Presentation</a:t>
            </a:r>
            <a:endParaRPr lang="en-US" dirty="0"/>
          </a:p>
        </p:txBody>
      </p:sp>
      <p:sp>
        <p:nvSpPr>
          <p:cNvPr id="22" name="Google Shape;546;p38"/>
          <p:cNvSpPr txBox="1">
            <a:spLocks/>
          </p:cNvSpPr>
          <p:nvPr/>
        </p:nvSpPr>
        <p:spPr>
          <a:xfrm>
            <a:off x="713175" y="3798318"/>
            <a:ext cx="257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a:t>Present the models deployed for predictions</a:t>
            </a:r>
          </a:p>
        </p:txBody>
      </p:sp>
      <p:sp>
        <p:nvSpPr>
          <p:cNvPr id="23" name="Google Shape;549;p38"/>
          <p:cNvSpPr txBox="1">
            <a:spLocks/>
          </p:cNvSpPr>
          <p:nvPr/>
        </p:nvSpPr>
        <p:spPr>
          <a:xfrm>
            <a:off x="5863500" y="3430915"/>
            <a:ext cx="3160758"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r>
              <a:rPr lang="en-US" dirty="0" smtClean="0"/>
              <a:t>Conclusion</a:t>
            </a:r>
            <a:endParaRPr lang="en-US" dirty="0"/>
          </a:p>
        </p:txBody>
      </p:sp>
      <p:sp>
        <p:nvSpPr>
          <p:cNvPr id="24" name="Google Shape;550;p38"/>
          <p:cNvSpPr txBox="1">
            <a:spLocks/>
          </p:cNvSpPr>
          <p:nvPr/>
        </p:nvSpPr>
        <p:spPr>
          <a:xfrm>
            <a:off x="5856675" y="3798318"/>
            <a:ext cx="304784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1pPr>
            <a:lvl2pPr marL="914400" marR="0" lvl="1"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l"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US" dirty="0" smtClean="0"/>
              <a:t>Conclusion and recommendation will be given here</a:t>
            </a:r>
            <a:endParaRPr lang="en-US" dirty="0"/>
          </a:p>
        </p:txBody>
      </p:sp>
    </p:spTree>
    <p:extLst>
      <p:ext uri="{BB962C8B-B14F-4D97-AF65-F5344CB8AC3E}">
        <p14:creationId xmlns:p14="http://schemas.microsoft.com/office/powerpoint/2010/main" val="160516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543">
                                            <p:txEl>
                                              <p:pRg st="0" end="0"/>
                                            </p:txEl>
                                          </p:spTgt>
                                        </p:tgtEl>
                                        <p:attrNameLst>
                                          <p:attrName>style.opacity</p:attrName>
                                        </p:attrNameLst>
                                      </p:cBhvr>
                                      <p:to>
                                        <p:strVal val="0.25"/>
                                      </p:to>
                                    </p:set>
                                    <p:animEffect filter="image" prLst="opacity: 0.25">
                                      <p:cBhvr rctx="IE">
                                        <p:cTn id="7" dur="indefinite"/>
                                        <p:tgtEl>
                                          <p:spTgt spid="543">
                                            <p:txEl>
                                              <p:pRg st="0" end="0"/>
                                            </p:txEl>
                                          </p:spTgt>
                                        </p:tgtEl>
                                      </p:cBhvr>
                                    </p:animEffect>
                                  </p:childTnLst>
                                </p:cTn>
                              </p:par>
                              <p:par>
                                <p:cTn id="8" presetID="9" presetClass="emph" presetSubtype="0" grpId="0" nodeType="withEffect">
                                  <p:stCondLst>
                                    <p:cond delay="0"/>
                                  </p:stCondLst>
                                  <p:childTnLst>
                                    <p:set>
                                      <p:cBhvr rctx="PPT">
                                        <p:cTn id="9" dur="indefinite"/>
                                        <p:tgtEl>
                                          <p:spTgt spid="544">
                                            <p:txEl>
                                              <p:pRg st="0" end="0"/>
                                            </p:txEl>
                                          </p:spTgt>
                                        </p:tgtEl>
                                        <p:attrNameLst>
                                          <p:attrName>style.opacity</p:attrName>
                                        </p:attrNameLst>
                                      </p:cBhvr>
                                      <p:to>
                                        <p:strVal val="0.25"/>
                                      </p:to>
                                    </p:set>
                                    <p:animEffect filter="image" prLst="opacity: 0.25">
                                      <p:cBhvr rctx="IE">
                                        <p:cTn id="10" dur="indefinite"/>
                                        <p:tgtEl>
                                          <p:spTgt spid="544">
                                            <p:txEl>
                                              <p:pRg st="0" end="0"/>
                                            </p:txEl>
                                          </p:spTgt>
                                        </p:tgtEl>
                                      </p:cBhvr>
                                    </p:animEffect>
                                  </p:childTnLst>
                                </p:cTn>
                              </p:par>
                              <p:par>
                                <p:cTn id="11" presetID="9" presetClass="emph" presetSubtype="0" grpId="0" nodeType="withEffect">
                                  <p:stCondLst>
                                    <p:cond delay="0"/>
                                  </p:stCondLst>
                                  <p:childTnLst>
                                    <p:set>
                                      <p:cBhvr rctx="PPT">
                                        <p:cTn id="12" dur="indefinite"/>
                                        <p:tgtEl>
                                          <p:spTgt spid="540"/>
                                        </p:tgtEl>
                                        <p:attrNameLst>
                                          <p:attrName>style.opacity</p:attrName>
                                        </p:attrNameLst>
                                      </p:cBhvr>
                                      <p:to>
                                        <p:strVal val="0.25"/>
                                      </p:to>
                                    </p:set>
                                    <p:animEffect filter="image" prLst="opacity: 0.25">
                                      <p:cBhvr rctx="IE">
                                        <p:cTn id="13" dur="indefinite"/>
                                        <p:tgtEl>
                                          <p:spTgt spid="540"/>
                                        </p:tgtEl>
                                      </p:cBhvr>
                                    </p:animEffect>
                                  </p:childTnLst>
                                </p:cTn>
                              </p:par>
                              <p:par>
                                <p:cTn id="14" presetID="9" presetClass="emph" presetSubtype="0" grpId="0" nodeType="withEffect">
                                  <p:stCondLst>
                                    <p:cond delay="0"/>
                                  </p:stCondLst>
                                  <p:childTnLst>
                                    <p:set>
                                      <p:cBhvr rctx="PPT">
                                        <p:cTn id="15" dur="indefinite"/>
                                        <p:tgtEl>
                                          <p:spTgt spid="539"/>
                                        </p:tgtEl>
                                        <p:attrNameLst>
                                          <p:attrName>style.opacity</p:attrName>
                                        </p:attrNameLst>
                                      </p:cBhvr>
                                      <p:to>
                                        <p:strVal val="0.25"/>
                                      </p:to>
                                    </p:set>
                                    <p:animEffect filter="image" prLst="opacity: 0.25">
                                      <p:cBhvr rctx="IE">
                                        <p:cTn id="16" dur="indefinite"/>
                                        <p:tgtEl>
                                          <p:spTgt spid="539"/>
                                        </p:tgtEl>
                                      </p:cBhvr>
                                    </p:animEffect>
                                  </p:childTnLst>
                                </p:cTn>
                              </p:par>
                              <p:par>
                                <p:cTn id="17" presetID="9" presetClass="emph" presetSubtype="0" grpId="0" nodeType="withEffect">
                                  <p:stCondLst>
                                    <p:cond delay="0"/>
                                  </p:stCondLst>
                                  <p:childTnLst>
                                    <p:set>
                                      <p:cBhvr rctx="PPT">
                                        <p:cTn id="18" dur="indefinite"/>
                                        <p:tgtEl>
                                          <p:spTgt spid="547">
                                            <p:txEl>
                                              <p:pRg st="0" end="0"/>
                                            </p:txEl>
                                          </p:spTgt>
                                        </p:tgtEl>
                                        <p:attrNameLst>
                                          <p:attrName>style.opacity</p:attrName>
                                        </p:attrNameLst>
                                      </p:cBhvr>
                                      <p:to>
                                        <p:strVal val="0.25"/>
                                      </p:to>
                                    </p:set>
                                    <p:animEffect filter="image" prLst="opacity: 0.25">
                                      <p:cBhvr rctx="IE">
                                        <p:cTn id="19" dur="indefinite"/>
                                        <p:tgtEl>
                                          <p:spTgt spid="547">
                                            <p:txEl>
                                              <p:pRg st="0" end="0"/>
                                            </p:txEl>
                                          </p:spTgt>
                                        </p:tgtEl>
                                      </p:cBhvr>
                                    </p:animEffect>
                                  </p:childTnLst>
                                </p:cTn>
                              </p:par>
                              <p:par>
                                <p:cTn id="20" presetID="9" presetClass="emph" presetSubtype="0" grpId="0" nodeType="withEffect">
                                  <p:stCondLst>
                                    <p:cond delay="0"/>
                                  </p:stCondLst>
                                  <p:childTnLst>
                                    <p:set>
                                      <p:cBhvr rctx="PPT">
                                        <p:cTn id="21" dur="indefinite"/>
                                        <p:tgtEl>
                                          <p:spTgt spid="548">
                                            <p:txEl>
                                              <p:pRg st="0" end="0"/>
                                            </p:txEl>
                                          </p:spTgt>
                                        </p:tgtEl>
                                        <p:attrNameLst>
                                          <p:attrName>style.opacity</p:attrName>
                                        </p:attrNameLst>
                                      </p:cBhvr>
                                      <p:to>
                                        <p:strVal val="0.25"/>
                                      </p:to>
                                    </p:set>
                                    <p:animEffect filter="image" prLst="opacity: 0.25">
                                      <p:cBhvr rctx="IE">
                                        <p:cTn id="22" dur="indefinite"/>
                                        <p:tgtEl>
                                          <p:spTgt spid="548">
                                            <p:txEl>
                                              <p:pRg st="0" end="0"/>
                                            </p:txEl>
                                          </p:spTgt>
                                        </p:tgtEl>
                                      </p:cBhvr>
                                    </p:animEffect>
                                  </p:childTnLst>
                                </p:cTn>
                              </p:par>
                              <p:par>
                                <p:cTn id="23" presetID="9" presetClass="emph" presetSubtype="0" grpId="0" nodeType="withEffect">
                                  <p:stCondLst>
                                    <p:cond delay="0"/>
                                  </p:stCondLst>
                                  <p:childTnLst>
                                    <p:set>
                                      <p:cBhvr rctx="PPT">
                                        <p:cTn id="24" dur="indefinite"/>
                                        <p:tgtEl>
                                          <p:spTgt spid="549">
                                            <p:txEl>
                                              <p:pRg st="0" end="0"/>
                                            </p:txEl>
                                          </p:spTgt>
                                        </p:tgtEl>
                                        <p:attrNameLst>
                                          <p:attrName>style.opacity</p:attrName>
                                        </p:attrNameLst>
                                      </p:cBhvr>
                                      <p:to>
                                        <p:strVal val="0.25"/>
                                      </p:to>
                                    </p:set>
                                    <p:animEffect filter="image" prLst="opacity: 0.25">
                                      <p:cBhvr rctx="IE">
                                        <p:cTn id="25" dur="indefinite"/>
                                        <p:tgtEl>
                                          <p:spTgt spid="549">
                                            <p:txEl>
                                              <p:pRg st="0" end="0"/>
                                            </p:txEl>
                                          </p:spTgt>
                                        </p:tgtEl>
                                      </p:cBhvr>
                                    </p:animEffect>
                                  </p:childTnLst>
                                </p:cTn>
                              </p:par>
                              <p:par>
                                <p:cTn id="26" presetID="9" presetClass="emph" presetSubtype="0" grpId="0" nodeType="withEffect">
                                  <p:stCondLst>
                                    <p:cond delay="0"/>
                                  </p:stCondLst>
                                  <p:childTnLst>
                                    <p:set>
                                      <p:cBhvr rctx="PPT">
                                        <p:cTn id="27" dur="indefinite"/>
                                        <p:tgtEl>
                                          <p:spTgt spid="550">
                                            <p:txEl>
                                              <p:pRg st="0" end="0"/>
                                            </p:txEl>
                                          </p:spTgt>
                                        </p:tgtEl>
                                        <p:attrNameLst>
                                          <p:attrName>style.opacity</p:attrName>
                                        </p:attrNameLst>
                                      </p:cBhvr>
                                      <p:to>
                                        <p:strVal val="0.25"/>
                                      </p:to>
                                    </p:set>
                                    <p:animEffect filter="image" prLst="opacity: 0.25">
                                      <p:cBhvr rctx="IE">
                                        <p:cTn id="28" dur="indefinite"/>
                                        <p:tgtEl>
                                          <p:spTgt spid="550">
                                            <p:txEl>
                                              <p:pRg st="0" end="0"/>
                                            </p:txEl>
                                          </p:spTgt>
                                        </p:tgtEl>
                                      </p:cBhvr>
                                    </p:animEffect>
                                  </p:childTnLst>
                                </p:cTn>
                              </p:par>
                              <p:par>
                                <p:cTn id="29" presetID="9" presetClass="emph" presetSubtype="0" grpId="0" nodeType="withEffect">
                                  <p:stCondLst>
                                    <p:cond delay="0"/>
                                  </p:stCondLst>
                                  <p:childTnLst>
                                    <p:set>
                                      <p:cBhvr rctx="PPT">
                                        <p:cTn id="30" dur="indefinite"/>
                                        <p:tgtEl>
                                          <p:spTgt spid="541"/>
                                        </p:tgtEl>
                                        <p:attrNameLst>
                                          <p:attrName>style.opacity</p:attrName>
                                        </p:attrNameLst>
                                      </p:cBhvr>
                                      <p:to>
                                        <p:strVal val="0.25"/>
                                      </p:to>
                                    </p:set>
                                    <p:animEffect filter="image" prLst="opacity: 0.25">
                                      <p:cBhvr rctx="IE">
                                        <p:cTn id="31" dur="indefinite"/>
                                        <p:tgtEl>
                                          <p:spTgt spid="541"/>
                                        </p:tgtEl>
                                      </p:cBhvr>
                                    </p:animEffect>
                                  </p:childTnLst>
                                </p:cTn>
                              </p:par>
                              <p:par>
                                <p:cTn id="32" presetID="9" presetClass="emph" presetSubtype="0" grpId="0" nodeType="withEffect">
                                  <p:stCondLst>
                                    <p:cond delay="0"/>
                                  </p:stCondLst>
                                  <p:childTnLst>
                                    <p:set>
                                      <p:cBhvr rctx="PPT">
                                        <p:cTn id="33" dur="indefinite"/>
                                        <p:tgtEl>
                                          <p:spTgt spid="22"/>
                                        </p:tgtEl>
                                        <p:attrNameLst>
                                          <p:attrName>style.opacity</p:attrName>
                                        </p:attrNameLst>
                                      </p:cBhvr>
                                      <p:to>
                                        <p:strVal val="0.25"/>
                                      </p:to>
                                    </p:set>
                                    <p:animEffect filter="image" prLst="opacity: 0.25">
                                      <p:cBhvr rctx="IE">
                                        <p:cTn id="34" dur="indefinite"/>
                                        <p:tgtEl>
                                          <p:spTgt spid="22"/>
                                        </p:tgtEl>
                                      </p:cBhvr>
                                    </p:animEffect>
                                  </p:childTnLst>
                                </p:cTn>
                              </p:par>
                              <p:par>
                                <p:cTn id="35" presetID="9" presetClass="emph" presetSubtype="0" grpId="0" nodeType="withEffect">
                                  <p:stCondLst>
                                    <p:cond delay="0"/>
                                  </p:stCondLst>
                                  <p:childTnLst>
                                    <p:set>
                                      <p:cBhvr rctx="PPT">
                                        <p:cTn id="36" dur="indefinite"/>
                                        <p:tgtEl>
                                          <p:spTgt spid="21"/>
                                        </p:tgtEl>
                                        <p:attrNameLst>
                                          <p:attrName>style.opacity</p:attrName>
                                        </p:attrNameLst>
                                      </p:cBhvr>
                                      <p:to>
                                        <p:strVal val="0.25"/>
                                      </p:to>
                                    </p:set>
                                    <p:animEffect filter="image" prLst="opacity: 0.25">
                                      <p:cBhvr rctx="IE">
                                        <p:cTn id="37" dur="indefinite"/>
                                        <p:tgtEl>
                                          <p:spTgt spid="21"/>
                                        </p:tgtEl>
                                      </p:cBhvr>
                                    </p:animEffect>
                                  </p:childTnLst>
                                </p:cTn>
                              </p:par>
                              <p:par>
                                <p:cTn id="38" presetID="9" presetClass="emph" presetSubtype="0" grpId="0" nodeType="withEffect">
                                  <p:stCondLst>
                                    <p:cond delay="0"/>
                                  </p:stCondLst>
                                  <p:childTnLst>
                                    <p:set>
                                      <p:cBhvr rctx="PPT">
                                        <p:cTn id="39" dur="indefinite"/>
                                        <p:tgtEl>
                                          <p:spTgt spid="19"/>
                                        </p:tgtEl>
                                        <p:attrNameLst>
                                          <p:attrName>style.opacity</p:attrName>
                                        </p:attrNameLst>
                                      </p:cBhvr>
                                      <p:to>
                                        <p:strVal val="0.25"/>
                                      </p:to>
                                    </p:set>
                                    <p:animEffect filter="image" prLst="opacity: 0.25">
                                      <p:cBhvr rctx="IE">
                                        <p:cTn id="40" dur="indefinite"/>
                                        <p:tgtEl>
                                          <p:spTgt spid="19"/>
                                        </p:tgtEl>
                                      </p:cBhvr>
                                    </p:animEffect>
                                  </p:childTnLst>
                                </p:cTn>
                              </p:par>
                              <p:par>
                                <p:cTn id="41" presetID="9" presetClass="emph" presetSubtype="0" grpId="0" nodeType="withEffect">
                                  <p:stCondLst>
                                    <p:cond delay="0"/>
                                  </p:stCondLst>
                                  <p:childTnLst>
                                    <p:set>
                                      <p:cBhvr rctx="PPT">
                                        <p:cTn id="42" dur="indefinite"/>
                                        <p:tgtEl>
                                          <p:spTgt spid="20"/>
                                        </p:tgtEl>
                                        <p:attrNameLst>
                                          <p:attrName>style.opacity</p:attrName>
                                        </p:attrNameLst>
                                      </p:cBhvr>
                                      <p:to>
                                        <p:strVal val="0.25"/>
                                      </p:to>
                                    </p:set>
                                    <p:animEffect filter="image" prLst="opacity: 0.25">
                                      <p:cBhvr rctx="IE">
                                        <p:cTn id="43" dur="indefinite"/>
                                        <p:tgtEl>
                                          <p:spTgt spid="20"/>
                                        </p:tgtEl>
                                      </p:cBhvr>
                                    </p:animEffect>
                                  </p:childTnLst>
                                </p:cTn>
                              </p:par>
                              <p:par>
                                <p:cTn id="44" presetID="9" presetClass="emph" presetSubtype="0" grpId="0" nodeType="withEffect">
                                  <p:stCondLst>
                                    <p:cond delay="0"/>
                                  </p:stCondLst>
                                  <p:childTnLst>
                                    <p:set>
                                      <p:cBhvr rctx="PPT">
                                        <p:cTn id="45" dur="indefinite"/>
                                        <p:tgtEl>
                                          <p:spTgt spid="23"/>
                                        </p:tgtEl>
                                        <p:attrNameLst>
                                          <p:attrName>style.opacity</p:attrName>
                                        </p:attrNameLst>
                                      </p:cBhvr>
                                      <p:to>
                                        <p:strVal val="0.25"/>
                                      </p:to>
                                    </p:set>
                                    <p:animEffect filter="image" prLst="opacity: 0.25">
                                      <p:cBhvr rctx="IE">
                                        <p:cTn id="46" dur="indefinite"/>
                                        <p:tgtEl>
                                          <p:spTgt spid="23"/>
                                        </p:tgtEl>
                                      </p:cBhvr>
                                    </p:animEffect>
                                  </p:childTnLst>
                                </p:cTn>
                              </p:par>
                              <p:par>
                                <p:cTn id="47" presetID="9" presetClass="emph" presetSubtype="0" grpId="0" nodeType="withEffect">
                                  <p:stCondLst>
                                    <p:cond delay="0"/>
                                  </p:stCondLst>
                                  <p:childTnLst>
                                    <p:set>
                                      <p:cBhvr rctx="PPT">
                                        <p:cTn id="48" dur="indefinite"/>
                                        <p:tgtEl>
                                          <p:spTgt spid="24"/>
                                        </p:tgtEl>
                                        <p:attrNameLst>
                                          <p:attrName>style.opacity</p:attrName>
                                        </p:attrNameLst>
                                      </p:cBhvr>
                                      <p:to>
                                        <p:strVal val="0.25"/>
                                      </p:to>
                                    </p:set>
                                    <p:animEffect filter="image" prLst="opacity: 0.25">
                                      <p:cBhvr rctx="IE">
                                        <p:cTn id="49" dur="indefinite"/>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animBg="1"/>
      <p:bldP spid="540" grpId="0" animBg="1"/>
      <p:bldP spid="541" grpId="0" animBg="1"/>
      <p:bldP spid="543" grpId="0" build="p"/>
      <p:bldP spid="544" grpId="0" build="p"/>
      <p:bldP spid="547" grpId="0" build="p"/>
      <p:bldP spid="548" grpId="0" build="p"/>
      <p:bldP spid="549" grpId="0" build="p"/>
      <p:bldP spid="550" grpId="0" build="p"/>
      <p:bldP spid="19" grpId="0" animBg="1"/>
      <p:bldP spid="20" grpId="0" animBg="1"/>
      <p:bldP spid="21" grpId="0"/>
      <p:bldP spid="22" grpId="0"/>
      <p:bldP spid="23" grpId="0"/>
      <p:bldP spid="24" grpId="0"/>
    </p:bldLst>
  </p:timing>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2273</TotalTime>
  <Words>1336</Words>
  <Application>Microsoft Office PowerPoint</Application>
  <PresentationFormat>On-screen Show (16:9)</PresentationFormat>
  <Paragraphs>355</Paragraphs>
  <Slides>51</Slides>
  <Notes>50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Cambria Math</vt:lpstr>
      <vt:lpstr>Bebas Neue</vt:lpstr>
      <vt:lpstr>Arial</vt:lpstr>
      <vt:lpstr>Righteous</vt:lpstr>
      <vt:lpstr>Spartan</vt:lpstr>
      <vt:lpstr>Data Science Company Profile by Slidesgo</vt:lpstr>
      <vt:lpstr>LOAD SHORTFALL PREDICTIONAT 3-HOURLY FREQUENCY FOR SPAIN</vt:lpstr>
      <vt:lpstr>OUR TEAM</vt:lpstr>
      <vt:lpstr>OUR TEAM</vt:lpstr>
      <vt:lpstr>OUR TEAM</vt:lpstr>
      <vt:lpstr>OUR TEAM</vt:lpstr>
      <vt:lpstr>03.</vt:lpstr>
      <vt:lpstr>03.</vt:lpstr>
      <vt:lpstr>03.</vt:lpstr>
      <vt:lpstr>03.</vt:lpstr>
      <vt:lpstr>03.</vt:lpstr>
      <vt:lpstr>03.</vt:lpstr>
      <vt:lpstr>03.</vt:lpstr>
      <vt:lpstr>01.  Introduction</vt:lpstr>
      <vt:lpstr>PowerPoint Presentation</vt:lpstr>
      <vt:lpstr>Problem Statement</vt:lpstr>
      <vt:lpstr>Problem Statement</vt:lpstr>
      <vt:lpstr>03. Data Presentation</vt:lpstr>
      <vt:lpstr>01</vt:lpstr>
      <vt:lpstr>Density plot of load shortfall</vt:lpstr>
      <vt:lpstr>Target variable</vt:lpstr>
      <vt:lpstr>Features</vt:lpstr>
      <vt:lpstr>Features</vt:lpstr>
      <vt:lpstr>Features</vt:lpstr>
      <vt:lpstr>Features</vt:lpstr>
      <vt:lpstr>Features</vt:lpstr>
      <vt:lpstr>Features</vt:lpstr>
      <vt:lpstr>Features</vt:lpstr>
      <vt:lpstr>Features</vt:lpstr>
      <vt:lpstr>Process flowchat</vt:lpstr>
      <vt:lpstr>04.  Data Exploration (EDA)</vt:lpstr>
      <vt:lpstr>Spain</vt:lpstr>
      <vt:lpstr>Data Cleaning</vt:lpstr>
      <vt:lpstr>Load shortfall varies with time</vt:lpstr>
      <vt:lpstr>3 Hourly Variation of Load Shortfall </vt:lpstr>
      <vt:lpstr>Variation by time of day</vt:lpstr>
      <vt:lpstr>Grouping weather features by cities</vt:lpstr>
      <vt:lpstr>Cities with similar weather features</vt:lpstr>
      <vt:lpstr>Hypothesis 1</vt:lpstr>
      <vt:lpstr>Hypothesis 2</vt:lpstr>
      <vt:lpstr>Data cleaning and feature Engineering</vt:lpstr>
      <vt:lpstr>PowerPoint Presentation</vt:lpstr>
      <vt:lpstr>05.  Model Presentation</vt:lpstr>
      <vt:lpstr>Load shortfall 3h</vt:lpstr>
      <vt:lpstr>Load shortfall 3h</vt:lpstr>
      <vt:lpstr>Model Exploration</vt:lpstr>
      <vt:lpstr>Model Performance – RMSE Test</vt:lpstr>
      <vt:lpstr>Model Performance – R^2 Score</vt:lpstr>
      <vt:lpstr>06.  Conclusion and Recommendation</vt:lpstr>
      <vt:lpstr>Model Performance – R^2 Score</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LOAD SHORTFALL PREDICTIONCOMPANY PROFILE</dc:title>
  <dc:creator>uLesson</dc:creator>
  <cp:lastModifiedBy>USER</cp:lastModifiedBy>
  <cp:revision>81</cp:revision>
  <dcterms:modified xsi:type="dcterms:W3CDTF">2022-05-26T08:13:53Z</dcterms:modified>
</cp:coreProperties>
</file>